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56" r:id="rId2"/>
    <p:sldId id="258" r:id="rId3"/>
    <p:sldId id="263" r:id="rId4"/>
    <p:sldId id="257" r:id="rId5"/>
    <p:sldId id="259" r:id="rId6"/>
    <p:sldId id="260" r:id="rId7"/>
    <p:sldId id="261" r:id="rId8"/>
    <p:sldId id="264" r:id="rId9"/>
    <p:sldId id="265" r:id="rId10"/>
    <p:sldId id="266" r:id="rId11"/>
    <p:sldId id="267" r:id="rId12"/>
    <p:sldId id="269" r:id="rId13"/>
    <p:sldId id="278" r:id="rId14"/>
    <p:sldId id="279" r:id="rId15"/>
    <p:sldId id="291" r:id="rId16"/>
    <p:sldId id="271" r:id="rId17"/>
    <p:sldId id="272" r:id="rId18"/>
    <p:sldId id="273" r:id="rId19"/>
    <p:sldId id="274" r:id="rId20"/>
    <p:sldId id="292" r:id="rId21"/>
    <p:sldId id="275" r:id="rId22"/>
    <p:sldId id="276" r:id="rId23"/>
    <p:sldId id="277" r:id="rId24"/>
    <p:sldId id="281" r:id="rId25"/>
    <p:sldId id="282" r:id="rId26"/>
    <p:sldId id="287" r:id="rId27"/>
    <p:sldId id="280" r:id="rId28"/>
    <p:sldId id="283" r:id="rId29"/>
    <p:sldId id="284" r:id="rId30"/>
    <p:sldId id="285" r:id="rId31"/>
    <p:sldId id="286" r:id="rId32"/>
    <p:sldId id="290" r:id="rId33"/>
    <p:sldId id="293" r:id="rId34"/>
    <p:sldId id="294" r:id="rId35"/>
    <p:sldId id="295" r:id="rId36"/>
    <p:sldId id="289" r:id="rId37"/>
    <p:sldId id="288" r:id="rId38"/>
    <p:sldId id="296" r:id="rId39"/>
    <p:sldId id="297" r:id="rId40"/>
    <p:sldId id="298" r:id="rId41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009" autoAdjust="0"/>
  </p:normalViewPr>
  <p:slideViewPr>
    <p:cSldViewPr>
      <p:cViewPr varScale="1">
        <p:scale>
          <a:sx n="93" d="100"/>
          <a:sy n="93" d="100"/>
        </p:scale>
        <p:origin x="-207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9072BD-5FDD-4A4D-A79F-851523B12125}" type="datetimeFigureOut">
              <a:rPr lang="zh-TW" altLang="en-US" smtClean="0"/>
              <a:t>2012/3/31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36D5A7-B8DD-4C18-9F34-1B71BAB7B0A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333543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Option value is at least equal</a:t>
            </a:r>
            <a:r>
              <a:rPr lang="en-US" altLang="zh-TW" baseline="0" dirty="0" smtClean="0"/>
              <a:t> to time value.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2FC316-07CE-40D3-8202-1BD0CB8943F4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970453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36D5A7-B8DD-4C18-9F34-1B71BAB7B0A1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533766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2FC316-07CE-40D3-8202-1BD0CB8943F4}" type="slidenum">
              <a:rPr lang="zh-TW" altLang="en-US" smtClean="0"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909172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36D5A7-B8DD-4C18-9F34-1B71BAB7B0A1}" type="slidenum">
              <a:rPr lang="zh-TW" altLang="en-US" smtClean="0"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191972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36D5A7-B8DD-4C18-9F34-1B71BAB7B0A1}" type="slidenum">
              <a:rPr lang="zh-TW" altLang="en-US" smtClean="0"/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191972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2FC316-07CE-40D3-8202-1BD0CB8943F4}" type="slidenum">
              <a:rPr lang="zh-TW" altLang="en-US" smtClean="0"/>
              <a:t>25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681056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2FC316-07CE-40D3-8202-1BD0CB8943F4}" type="slidenum">
              <a:rPr lang="zh-TW" altLang="en-US" smtClean="0"/>
              <a:t>26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681056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TW" dirty="0" smtClean="0"/>
              <a:t>4.  </a:t>
            </a:r>
            <a:r>
              <a:rPr lang="zh-TW" altLang="en-US" dirty="0" smtClean="0"/>
              <a:t>資產較低的時候比較可能會</a:t>
            </a:r>
            <a:r>
              <a:rPr lang="en-US" altLang="zh-TW" dirty="0" smtClean="0"/>
              <a:t>put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2FC316-07CE-40D3-8202-1BD0CB8943F4}" type="slidenum">
              <a:rPr lang="zh-TW" altLang="en-US" smtClean="0"/>
              <a:t>32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681056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2FC316-07CE-40D3-8202-1BD0CB8943F4}" type="slidenum">
              <a:rPr lang="zh-TW" altLang="en-US" smtClean="0"/>
              <a:t>37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681056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7274D-E97A-45E2-A0C0-2B0DC986E67F}" type="datetimeFigureOut">
              <a:rPr lang="zh-TW" altLang="en-US" smtClean="0"/>
              <a:t>2012/3/31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8B725-9B0D-4989-8C34-EED5A0199C2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677228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7274D-E97A-45E2-A0C0-2B0DC986E67F}" type="datetimeFigureOut">
              <a:rPr lang="zh-TW" altLang="en-US" smtClean="0"/>
              <a:t>2012/3/31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8B725-9B0D-4989-8C34-EED5A0199C2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230004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7274D-E97A-45E2-A0C0-2B0DC986E67F}" type="datetimeFigureOut">
              <a:rPr lang="zh-TW" altLang="en-US" smtClean="0"/>
              <a:t>2012/3/31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8B725-9B0D-4989-8C34-EED5A0199C2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11824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7274D-E97A-45E2-A0C0-2B0DC986E67F}" type="datetimeFigureOut">
              <a:rPr lang="zh-TW" altLang="en-US" smtClean="0"/>
              <a:t>2012/3/31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8B725-9B0D-4989-8C34-EED5A0199C2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49115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7274D-E97A-45E2-A0C0-2B0DC986E67F}" type="datetimeFigureOut">
              <a:rPr lang="zh-TW" altLang="en-US" smtClean="0"/>
              <a:t>2012/3/31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8B725-9B0D-4989-8C34-EED5A0199C2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566137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7274D-E97A-45E2-A0C0-2B0DC986E67F}" type="datetimeFigureOut">
              <a:rPr lang="zh-TW" altLang="en-US" smtClean="0"/>
              <a:t>2012/3/31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8B725-9B0D-4989-8C34-EED5A0199C2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512037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7274D-E97A-45E2-A0C0-2B0DC986E67F}" type="datetimeFigureOut">
              <a:rPr lang="zh-TW" altLang="en-US" smtClean="0"/>
              <a:t>2012/3/31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8B725-9B0D-4989-8C34-EED5A0199C2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52276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7274D-E97A-45E2-A0C0-2B0DC986E67F}" type="datetimeFigureOut">
              <a:rPr lang="zh-TW" altLang="en-US" smtClean="0"/>
              <a:t>2012/3/31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8B725-9B0D-4989-8C34-EED5A0199C2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800099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7274D-E97A-45E2-A0C0-2B0DC986E67F}" type="datetimeFigureOut">
              <a:rPr lang="zh-TW" altLang="en-US" smtClean="0"/>
              <a:t>2012/3/31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8B725-9B0D-4989-8C34-EED5A0199C2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755261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7274D-E97A-45E2-A0C0-2B0DC986E67F}" type="datetimeFigureOut">
              <a:rPr lang="zh-TW" altLang="en-US" smtClean="0"/>
              <a:t>2012/3/31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8B725-9B0D-4989-8C34-EED5A0199C2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1582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7274D-E97A-45E2-A0C0-2B0DC986E67F}" type="datetimeFigureOut">
              <a:rPr lang="zh-TW" altLang="en-US" smtClean="0"/>
              <a:t>2012/3/31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8B725-9B0D-4989-8C34-EED5A0199C2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20487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37274D-E97A-45E2-A0C0-2B0DC986E67F}" type="datetimeFigureOut">
              <a:rPr lang="zh-TW" altLang="en-US" smtClean="0"/>
              <a:t>2012/3/31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E8B725-9B0D-4989-8C34-EED5A0199C2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63316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hyperlink" Target="Note_1.pptx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0.png"/><Relationship Id="rId7" Type="http://schemas.openxmlformats.org/officeDocument/2006/relationships/image" Target="../media/image2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5.png"/><Relationship Id="rId7" Type="http://schemas.openxmlformats.org/officeDocument/2006/relationships/image" Target="../media/image50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47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7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8.png"/><Relationship Id="rId9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755576" y="1628800"/>
            <a:ext cx="7772400" cy="1470025"/>
          </a:xfrm>
        </p:spPr>
        <p:txBody>
          <a:bodyPr>
            <a:normAutofit/>
          </a:bodyPr>
          <a:lstStyle/>
          <a:p>
            <a:r>
              <a:rPr lang="en-US" altLang="zh-TW" sz="4000" dirty="0" smtClean="0"/>
              <a:t>Optimal Conversion and Put Policies </a:t>
            </a:r>
            <a:endParaRPr lang="zh-TW" altLang="en-US" sz="4000" dirty="0"/>
          </a:p>
        </p:txBody>
      </p:sp>
      <p:sp>
        <p:nvSpPr>
          <p:cNvPr id="4" name="文字方塊 3"/>
          <p:cNvSpPr txBox="1"/>
          <p:nvPr/>
        </p:nvSpPr>
        <p:spPr>
          <a:xfrm>
            <a:off x="755576" y="3429000"/>
            <a:ext cx="77048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altLang="zh-TW" sz="2400" dirty="0" smtClean="0"/>
              <a:t>The first theorem establishes the existence of a boundary of  critical host bond prices 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altLang="zh-TW" sz="2400" dirty="0" smtClean="0"/>
              <a:t>The second theorem describes the boundary in terms of </a:t>
            </a:r>
          </a:p>
          <a:p>
            <a:r>
              <a:rPr lang="en-US" altLang="zh-TW" sz="2400" dirty="0" smtClean="0"/>
              <a:t>     critical firm value. 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altLang="zh-TW" sz="2400" dirty="0" smtClean="0"/>
              <a:t>The third theorem characterizes the shape and relation of</a:t>
            </a:r>
          </a:p>
          <a:p>
            <a:r>
              <a:rPr lang="en-US" altLang="zh-TW" sz="2400" dirty="0" smtClean="0"/>
              <a:t>     the boundaries for the different types of bonds. 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079633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251520" y="44624"/>
                <a:ext cx="8892480" cy="6624736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altLang="zh-TW" b="1" u="sng" dirty="0" smtClean="0"/>
                  <a:t>Proof </a:t>
                </a:r>
                <a:endParaRPr lang="en-US" altLang="zh-TW" dirty="0" smtClean="0"/>
              </a:p>
              <a:p>
                <a:pPr marL="0" indent="0">
                  <a:buNone/>
                </a:pPr>
                <a:r>
                  <a:rPr lang="en-US" altLang="zh-TW" sz="2400" dirty="0" smtClean="0"/>
                  <a:t>     Let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sz="240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altLang="zh-TW" sz="2400" b="0" i="1" smtClean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/>
                          </a:rPr>
                          <m:t>𝑡</m:t>
                        </m:r>
                      </m:sub>
                      <m:sup>
                        <m:r>
                          <a:rPr lang="en-US" altLang="zh-TW" sz="2400" b="0" i="1" smtClean="0">
                            <a:latin typeface="Cambria Math"/>
                          </a:rPr>
                          <m:t>(1)</m:t>
                        </m:r>
                      </m:sup>
                    </m:sSubSup>
                  </m:oMath>
                </a14:m>
                <a:r>
                  <a:rPr lang="en-US" altLang="zh-TW" sz="2400" dirty="0" smtClean="0"/>
                  <a:t>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sz="24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altLang="zh-TW" sz="2400" b="0" i="1" smtClean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altLang="zh-TW" sz="2400" i="1">
                            <a:latin typeface="Cambria Math"/>
                          </a:rPr>
                          <m:t>𝑡</m:t>
                        </m:r>
                      </m:sub>
                      <m:sup>
                        <m:r>
                          <a:rPr lang="en-US" altLang="zh-TW" sz="2400" i="1">
                            <a:latin typeface="Cambria Math"/>
                          </a:rPr>
                          <m:t>(</m:t>
                        </m:r>
                        <m:r>
                          <a:rPr lang="en-US" altLang="zh-TW" sz="2400" b="0" i="1" smtClean="0">
                            <a:latin typeface="Cambria Math"/>
                          </a:rPr>
                          <m:t>2</m:t>
                        </m:r>
                        <m:r>
                          <a:rPr lang="en-US" altLang="zh-TW" sz="2400" i="1">
                            <a:latin typeface="Cambria Math"/>
                          </a:rPr>
                          <m:t>)</m:t>
                        </m:r>
                      </m:sup>
                    </m:sSubSup>
                  </m:oMath>
                </a14:m>
                <a:r>
                  <a:rPr lang="en-US" altLang="zh-TW" sz="2400" dirty="0" smtClean="0"/>
                  <a:t>are two states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2400" b="0" i="1" smtClean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zh-TW" altLang="en-US" sz="2400" dirty="0" smtClean="0"/>
                  <a:t> </a:t>
                </a:r>
                <a:r>
                  <a:rPr lang="en-US" altLang="zh-TW" sz="2400" dirty="0" smtClean="0"/>
                  <a:t>and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sz="24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altLang="zh-TW" sz="2400" b="0" i="1" smtClean="0">
                            <a:latin typeface="Cambria Math"/>
                          </a:rPr>
                          <m:t> </m:t>
                        </m:r>
                        <m:r>
                          <a:rPr lang="en-US" altLang="zh-TW" sz="2400" b="0" i="1" smtClean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altLang="zh-TW" sz="2400" i="1">
                            <a:latin typeface="Cambria Math"/>
                          </a:rPr>
                          <m:t>𝑡</m:t>
                        </m:r>
                      </m:sub>
                      <m:sup>
                        <m:r>
                          <a:rPr lang="en-US" altLang="zh-TW" sz="2400" i="1">
                            <a:latin typeface="Cambria Math"/>
                          </a:rPr>
                          <m:t>(1)</m:t>
                        </m:r>
                      </m:sup>
                    </m:sSubSup>
                    <m:r>
                      <a:rPr lang="en-US" altLang="zh-TW" sz="2400" b="0" i="1" smtClean="0">
                        <a:latin typeface="Cambria Math"/>
                      </a:rPr>
                      <m:t>&lt;</m:t>
                    </m:r>
                  </m:oMath>
                </a14:m>
                <a:r>
                  <a:rPr lang="en-US" altLang="zh-TW" sz="2400" dirty="0" smtClean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sz="24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altLang="zh-TW" sz="2400" b="0" i="1" smtClean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altLang="zh-TW" sz="2400" i="1">
                            <a:latin typeface="Cambria Math"/>
                          </a:rPr>
                          <m:t>𝑡</m:t>
                        </m:r>
                      </m:sub>
                      <m:sup>
                        <m:r>
                          <a:rPr lang="en-US" altLang="zh-TW" sz="2400" i="1">
                            <a:latin typeface="Cambria Math"/>
                          </a:rPr>
                          <m:t>(2)</m:t>
                        </m:r>
                      </m:sup>
                    </m:sSubSup>
                  </m:oMath>
                </a14:m>
                <a:r>
                  <a:rPr lang="en-US" altLang="zh-TW" sz="2400" dirty="0" smtClean="0"/>
                  <a:t>.</a:t>
                </a:r>
                <a:endParaRPr lang="en-US" altLang="zh-TW" dirty="0" smtClean="0"/>
              </a:p>
              <a:p>
                <a:pPr marL="0" indent="0">
                  <a:buNone/>
                </a:pPr>
                <a:r>
                  <a:rPr lang="en-US" altLang="zh-TW" dirty="0"/>
                  <a:t> </a:t>
                </a:r>
                <a:r>
                  <a:rPr lang="en-US" altLang="zh-TW" dirty="0" smtClean="0"/>
                  <a:t>   </a:t>
                </a:r>
                <a:r>
                  <a:rPr lang="en-US" altLang="zh-TW" sz="2400" u="sng" dirty="0" smtClean="0"/>
                  <a:t>Step1</a:t>
                </a:r>
                <a:r>
                  <a:rPr lang="en-US" altLang="zh-TW" dirty="0" smtClean="0"/>
                  <a:t>     </a:t>
                </a:r>
                <a:endParaRPr lang="en-US" altLang="zh-TW" sz="2800" dirty="0" smtClean="0"/>
              </a:p>
              <a:p>
                <a:pPr marL="0" indent="0">
                  <a:buNone/>
                </a:pPr>
                <a:r>
                  <a:rPr lang="en-US" altLang="zh-TW" sz="2400" dirty="0"/>
                  <a:t> </a:t>
                </a:r>
                <a:r>
                  <a:rPr lang="en-US" altLang="zh-TW" sz="2400" dirty="0" smtClean="0"/>
                  <a:t>     </a:t>
                </a:r>
                <a:r>
                  <a:rPr lang="en-US" altLang="zh-TW" sz="2400" dirty="0"/>
                  <a:t>Suppose</a:t>
                </a:r>
                <a:r>
                  <a:rPr lang="en-US" altLang="zh-TW" sz="2800" dirty="0"/>
                  <a:t> </a:t>
                </a:r>
                <a:r>
                  <a:rPr lang="en-US" altLang="zh-TW" sz="2400" dirty="0"/>
                  <a:t>it is optimal to continue at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sz="24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altLang="zh-TW" sz="2400" b="0" i="1" smtClean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altLang="zh-TW" sz="2400" i="1">
                            <a:latin typeface="Cambria Math"/>
                          </a:rPr>
                          <m:t>𝑡</m:t>
                        </m:r>
                      </m:sub>
                      <m:sup>
                        <m:r>
                          <a:rPr lang="en-US" altLang="zh-TW" sz="2400" i="1">
                            <a:latin typeface="Cambria Math"/>
                          </a:rPr>
                          <m:t>(</m:t>
                        </m:r>
                        <m:r>
                          <a:rPr lang="en-US" altLang="zh-TW" sz="2400" b="0" i="1" smtClean="0">
                            <a:latin typeface="Cambria Math"/>
                          </a:rPr>
                          <m:t>2</m:t>
                        </m:r>
                        <m:r>
                          <a:rPr lang="en-US" altLang="zh-TW" sz="2400" i="1">
                            <a:latin typeface="Cambria Math"/>
                          </a:rPr>
                          <m:t>)</m:t>
                        </m:r>
                      </m:sup>
                    </m:sSubSup>
                  </m:oMath>
                </a14:m>
                <a:r>
                  <a:rPr lang="en-US" altLang="zh-TW" sz="2400" dirty="0"/>
                  <a:t>and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sz="24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altLang="zh-TW" sz="2400" i="1">
                            <a:latin typeface="Cambria Math"/>
                          </a:rPr>
                          <m:t> </m:t>
                        </m:r>
                        <m:r>
                          <a:rPr lang="en-US" altLang="zh-TW" sz="2400" b="0" i="1" smtClean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altLang="zh-TW" sz="2400" i="1">
                            <a:latin typeface="Cambria Math"/>
                          </a:rPr>
                          <m:t>𝑡</m:t>
                        </m:r>
                      </m:sub>
                      <m:sup>
                        <m:r>
                          <a:rPr lang="en-US" altLang="zh-TW" sz="2400" i="1">
                            <a:latin typeface="Cambria Math"/>
                          </a:rPr>
                          <m:t>(1)</m:t>
                        </m:r>
                      </m:sup>
                    </m:sSubSup>
                    <m:r>
                      <a:rPr lang="en-US" altLang="zh-TW" sz="2400" b="0" i="1" smtClean="0">
                        <a:latin typeface="Cambria Math"/>
                      </a:rPr>
                      <m:t>&lt;</m:t>
                    </m:r>
                    <m:sSubSup>
                      <m:sSubSupPr>
                        <m:ctrlPr>
                          <a:rPr lang="en-US" altLang="zh-TW" sz="24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altLang="zh-TW" sz="2400" b="0" i="1" smtClean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altLang="zh-TW" sz="2400" i="1">
                            <a:latin typeface="Cambria Math"/>
                          </a:rPr>
                          <m:t>𝑡</m:t>
                        </m:r>
                      </m:sub>
                      <m:sup>
                        <m:r>
                          <a:rPr lang="en-US" altLang="zh-TW" sz="2400" i="1">
                            <a:latin typeface="Cambria Math"/>
                          </a:rPr>
                          <m:t>(2)</m:t>
                        </m:r>
                      </m:sup>
                    </m:sSubSup>
                  </m:oMath>
                </a14:m>
                <a:r>
                  <a:rPr lang="en-US" altLang="zh-TW" sz="2400" dirty="0"/>
                  <a:t>. </a:t>
                </a:r>
              </a:p>
              <a:p>
                <a:pPr marL="0" indent="0">
                  <a:buNone/>
                </a:pPr>
                <a:r>
                  <a:rPr lang="en-US" altLang="zh-TW" sz="2400" dirty="0"/>
                  <a:t>    </a:t>
                </a:r>
                <a:r>
                  <a:rPr lang="en-US" altLang="zh-TW" sz="2400" dirty="0" smtClean="0"/>
                  <a:t>  We </a:t>
                </a:r>
                <a:r>
                  <a:rPr lang="en-US" altLang="zh-TW" sz="2400" dirty="0"/>
                  <a:t>show that it is then optimal to continue at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sz="24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altLang="zh-TW" sz="2400" b="0" i="1" smtClean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altLang="zh-TW" sz="2400" i="1">
                            <a:latin typeface="Cambria Math"/>
                          </a:rPr>
                          <m:t>𝑡</m:t>
                        </m:r>
                      </m:sub>
                      <m:sup>
                        <m:r>
                          <a:rPr lang="en-US" altLang="zh-TW" sz="2400" i="1">
                            <a:latin typeface="Cambria Math"/>
                          </a:rPr>
                          <m:t>(</m:t>
                        </m:r>
                        <m:r>
                          <a:rPr lang="en-US" altLang="zh-TW" sz="2400" b="0" i="1" smtClean="0">
                            <a:latin typeface="Cambria Math"/>
                          </a:rPr>
                          <m:t>1</m:t>
                        </m:r>
                        <m:r>
                          <a:rPr lang="en-US" altLang="zh-TW" sz="2400" i="1">
                            <a:latin typeface="Cambria Math"/>
                          </a:rPr>
                          <m:t>)</m:t>
                        </m:r>
                      </m:sup>
                    </m:sSubSup>
                  </m:oMath>
                </a14:m>
                <a:r>
                  <a:rPr lang="en-US" altLang="zh-TW" sz="2400" dirty="0"/>
                  <a:t>.</a:t>
                </a:r>
                <a:r>
                  <a:rPr lang="zh-TW" altLang="en-US" sz="2400" dirty="0"/>
                  <a:t>  </a:t>
                </a:r>
                <a:endParaRPr lang="en-US" altLang="zh-TW" dirty="0" smtClean="0"/>
              </a:p>
              <a:p>
                <a:pPr marL="0" indent="0">
                  <a:buNone/>
                </a:pPr>
                <a:endParaRPr lang="en-US" altLang="zh-TW" sz="2000" dirty="0" smtClean="0"/>
              </a:p>
              <a:p>
                <a:pPr marL="0" indent="0">
                  <a:buNone/>
                </a:pPr>
                <a:r>
                  <a:rPr lang="en-US" altLang="zh-TW" sz="2000" dirty="0"/>
                  <a:t> </a:t>
                </a:r>
                <a:r>
                  <a:rPr lang="en-US" altLang="zh-TW" sz="2000" dirty="0" smtClean="0"/>
                  <a:t>      </a:t>
                </a:r>
                <a:r>
                  <a:rPr lang="en-US" altLang="zh-TW" sz="2400" dirty="0" smtClean="0"/>
                  <a:t> Using put delta inequality</a:t>
                </a:r>
                <a:endParaRPr lang="en-US" altLang="zh-TW" sz="3600" dirty="0" smtClean="0"/>
              </a:p>
              <a:p>
                <a:pPr marL="0" indent="0">
                  <a:buNone/>
                </a:pPr>
                <a:r>
                  <a:rPr lang="en-US" altLang="zh-TW" sz="2000" dirty="0" smtClean="0"/>
                  <a:t>                       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2000" i="1" dirty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TW" sz="2000" i="1" dirty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sz="2000" i="1" dirty="0">
                                <a:latin typeface="Cambria Math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zh-TW" sz="2000" b="0" i="1" dirty="0" smtClean="0">
                                <a:latin typeface="Cambria Math"/>
                              </a:rPr>
                              <m:t>𝐶𝐵</m:t>
                            </m:r>
                          </m:sub>
                        </m:sSub>
                        <m:d>
                          <m:dPr>
                            <m:ctrlPr>
                              <a:rPr lang="en-US" altLang="zh-TW" sz="2000" i="1" dirty="0">
                                <a:latin typeface="Cambria Math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altLang="zh-TW" sz="2000" i="1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altLang="zh-TW" sz="2000" i="1">
                                    <a:latin typeface="Cambria Math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en-US" altLang="zh-TW" sz="2000" i="1">
                                    <a:latin typeface="Cambria Math"/>
                                  </a:rPr>
                                  <m:t>𝑡</m:t>
                                </m:r>
                              </m:sub>
                              <m:sup/>
                            </m:sSubSup>
                            <m:r>
                              <a:rPr lang="en-US" altLang="zh-TW" sz="2000" i="1">
                                <a:latin typeface="Cambria Math"/>
                              </a:rPr>
                              <m:t>,</m:t>
                            </m:r>
                            <m:sSubSup>
                              <m:sSubSupPr>
                                <m:ctrlPr>
                                  <a:rPr lang="en-US" altLang="zh-TW" sz="2000" i="1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altLang="zh-TW" sz="2000" i="1">
                                    <a:latin typeface="Cambria Math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en-US" altLang="zh-TW" sz="2000" i="1">
                                    <a:latin typeface="Cambria Math"/>
                                  </a:rPr>
                                  <m:t>𝑡</m:t>
                                </m:r>
                              </m:sub>
                              <m:sup>
                                <m:d>
                                  <m:dPr>
                                    <m:ctrlPr>
                                      <a:rPr lang="en-US" altLang="zh-TW" sz="2000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TW" sz="2000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e>
                                </m:d>
                              </m:sup>
                            </m:sSubSup>
                            <m:r>
                              <a:rPr lang="en-US" altLang="zh-TW" sz="2000" i="1">
                                <a:latin typeface="Cambria Math"/>
                              </a:rPr>
                              <m:t>,</m:t>
                            </m:r>
                            <m:r>
                              <a:rPr lang="en-US" altLang="zh-TW" sz="2000" i="1">
                                <a:latin typeface="Cambria Math"/>
                              </a:rPr>
                              <m:t>𝑡</m:t>
                            </m:r>
                          </m:e>
                        </m:d>
                        <m:r>
                          <a:rPr lang="en-US" altLang="zh-TW" sz="2000" i="1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TW" sz="2000" i="1" dirty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sz="2000" i="1" dirty="0">
                                <a:latin typeface="Cambria Math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zh-TW" sz="2000" b="0" i="1" dirty="0" smtClean="0">
                                <a:latin typeface="Cambria Math"/>
                              </a:rPr>
                              <m:t>𝐶𝐵</m:t>
                            </m:r>
                          </m:sub>
                        </m:sSub>
                        <m:d>
                          <m:dPr>
                            <m:ctrlPr>
                              <a:rPr lang="en-US" altLang="zh-TW" sz="2000" i="1" dirty="0">
                                <a:latin typeface="Cambria Math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altLang="zh-TW" sz="2000" i="1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altLang="zh-TW" sz="2000" i="1">
                                    <a:latin typeface="Cambria Math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en-US" altLang="zh-TW" sz="2000" i="1">
                                    <a:latin typeface="Cambria Math"/>
                                  </a:rPr>
                                  <m:t>𝑡</m:t>
                                </m:r>
                              </m:sub>
                              <m:sup/>
                            </m:sSubSup>
                            <m:r>
                              <a:rPr lang="en-US" altLang="zh-TW" sz="2000" i="1">
                                <a:latin typeface="Cambria Math"/>
                              </a:rPr>
                              <m:t>,</m:t>
                            </m:r>
                            <m:sSubSup>
                              <m:sSubSupPr>
                                <m:ctrlPr>
                                  <a:rPr lang="en-US" altLang="zh-TW" sz="2000" i="1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altLang="zh-TW" sz="2000" i="1">
                                    <a:latin typeface="Cambria Math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en-US" altLang="zh-TW" sz="2000" i="1">
                                    <a:latin typeface="Cambria Math"/>
                                  </a:rPr>
                                  <m:t>𝑡</m:t>
                                </m:r>
                              </m:sub>
                              <m:sup>
                                <m:d>
                                  <m:dPr>
                                    <m:ctrlPr>
                                      <a:rPr lang="en-US" altLang="zh-TW" sz="2000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TW" sz="20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e>
                                </m:d>
                              </m:sup>
                            </m:sSubSup>
                            <m:r>
                              <a:rPr lang="en-US" altLang="zh-TW" sz="2000" i="1">
                                <a:latin typeface="Cambria Math"/>
                              </a:rPr>
                              <m:t>,</m:t>
                            </m:r>
                            <m:r>
                              <a:rPr lang="en-US" altLang="zh-TW" sz="2000" i="1">
                                <a:latin typeface="Cambria Math"/>
                              </a:rPr>
                              <m:t>𝑡</m:t>
                            </m:r>
                          </m:e>
                        </m:d>
                      </m:num>
                      <m:den>
                        <m:sSubSup>
                          <m:sSubSupPr>
                            <m:ctrlPr>
                              <a:rPr lang="en-US" altLang="zh-TW" sz="2000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altLang="zh-TW" sz="2000" i="1">
                                <a:latin typeface="Cambria Math"/>
                              </a:rPr>
                              <m:t> </m:t>
                            </m:r>
                            <m:r>
                              <a:rPr lang="en-US" altLang="zh-TW" sz="2000" i="1">
                                <a:latin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en-US" altLang="zh-TW" sz="2000" i="1">
                                <a:latin typeface="Cambria Math"/>
                              </a:rPr>
                              <m:t>𝑡</m:t>
                            </m:r>
                          </m:sub>
                          <m:sup>
                            <m:d>
                              <m:dPr>
                                <m:ctrlPr>
                                  <a:rPr lang="en-US" altLang="zh-TW" sz="20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altLang="zh-TW" sz="20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</m:d>
                          </m:sup>
                        </m:sSubSup>
                        <m:r>
                          <a:rPr lang="en-US" altLang="zh-TW" sz="2000" i="1">
                            <a:latin typeface="Cambria Math"/>
                          </a:rPr>
                          <m:t>−</m:t>
                        </m:r>
                        <m:sSubSup>
                          <m:sSubSupPr>
                            <m:ctrlPr>
                              <a:rPr lang="en-US" altLang="zh-TW" sz="2000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altLang="zh-TW" sz="2000" i="1">
                                <a:latin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en-US" altLang="zh-TW" sz="2000" i="1">
                                <a:latin typeface="Cambria Math"/>
                              </a:rPr>
                              <m:t>𝑡</m:t>
                            </m:r>
                          </m:sub>
                          <m:sup>
                            <m:d>
                              <m:dPr>
                                <m:ctrlPr>
                                  <a:rPr lang="en-US" altLang="zh-TW" sz="20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altLang="zh-TW" sz="2000" b="0" i="1" smtClean="0">
                                    <a:latin typeface="Cambria Math"/>
                                  </a:rPr>
                                  <m:t>2</m:t>
                                </m:r>
                              </m:e>
                            </m:d>
                          </m:sup>
                        </m:sSubSup>
                      </m:den>
                    </m:f>
                    <m:r>
                      <a:rPr lang="en-US" altLang="zh-TW" sz="2000" b="0" i="1" smtClean="0">
                        <a:latin typeface="Cambria Math"/>
                      </a:rPr>
                      <m:t>&lt;</m:t>
                    </m:r>
                    <m:r>
                      <a:rPr lang="en-US" altLang="zh-TW" sz="2000" b="0" i="1" dirty="0" smtClean="0">
                        <a:latin typeface="Cambria Math"/>
                        <a:ea typeface="Cambria Math"/>
                      </a:rPr>
                      <m:t>1</m:t>
                    </m:r>
                  </m:oMath>
                </a14:m>
                <a:r>
                  <a:rPr lang="en-US" altLang="zh-TW" sz="2000" dirty="0" smtClean="0"/>
                  <a:t>                                    </a:t>
                </a:r>
              </a:p>
              <a:p>
                <a:pPr marL="0" indent="0">
                  <a:buNone/>
                </a:pPr>
                <a:r>
                  <a:rPr lang="en-US" altLang="zh-TW" sz="2000" dirty="0"/>
                  <a:t> </a:t>
                </a:r>
                <a:r>
                  <a:rPr lang="en-US" altLang="zh-TW" sz="2000" dirty="0" smtClean="0"/>
                  <a:t>         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2000" i="1" dirty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altLang="zh-TW" sz="2000" b="0" i="1" dirty="0" smtClean="0">
                            <a:latin typeface="Cambria Math"/>
                          </a:rPr>
                          <m:t>𝐶𝐵</m:t>
                        </m:r>
                      </m:sub>
                    </m:sSub>
                    <m:d>
                      <m:dPr>
                        <m:ctrlPr>
                          <a:rPr lang="en-US" altLang="zh-TW" sz="2000" i="1" dirty="0">
                            <a:latin typeface="Cambria Math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altLang="zh-TW" sz="2000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altLang="zh-TW" sz="2000" i="1"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n-US" altLang="zh-TW" sz="2000" i="1">
                                <a:latin typeface="Cambria Math"/>
                              </a:rPr>
                              <m:t>𝑡</m:t>
                            </m:r>
                          </m:sub>
                          <m:sup/>
                        </m:sSubSup>
                        <m:r>
                          <a:rPr lang="en-US" altLang="zh-TW" sz="2000" i="1">
                            <a:latin typeface="Cambria Math"/>
                          </a:rPr>
                          <m:t>,</m:t>
                        </m:r>
                        <m:sSubSup>
                          <m:sSubSupPr>
                            <m:ctrlPr>
                              <a:rPr lang="en-US" altLang="zh-TW" sz="2000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altLang="zh-TW" sz="2000" i="1">
                                <a:latin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en-US" altLang="zh-TW" sz="2000" i="1">
                                <a:latin typeface="Cambria Math"/>
                              </a:rPr>
                              <m:t>𝑡</m:t>
                            </m:r>
                          </m:sub>
                          <m:sup>
                            <m:d>
                              <m:dPr>
                                <m:ctrlPr>
                                  <a:rPr lang="en-US" altLang="zh-TW" sz="20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altLang="zh-TW" sz="20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</m:d>
                          </m:sup>
                        </m:sSubSup>
                        <m:r>
                          <a:rPr lang="en-US" altLang="zh-TW" sz="2000" i="1">
                            <a:latin typeface="Cambria Math"/>
                          </a:rPr>
                          <m:t>,</m:t>
                        </m:r>
                        <m:r>
                          <a:rPr lang="en-US" altLang="zh-TW" sz="2000" i="1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altLang="zh-TW" sz="2000" i="1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US" altLang="zh-TW" sz="20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2000" i="1" dirty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altLang="zh-TW" sz="2000" b="0" i="1" dirty="0" smtClean="0">
                            <a:latin typeface="Cambria Math"/>
                          </a:rPr>
                          <m:t>𝐶𝐵</m:t>
                        </m:r>
                      </m:sub>
                    </m:sSub>
                    <m:d>
                      <m:dPr>
                        <m:ctrlPr>
                          <a:rPr lang="en-US" altLang="zh-TW" sz="2000" i="1" dirty="0">
                            <a:latin typeface="Cambria Math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altLang="zh-TW" sz="2000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altLang="zh-TW" sz="2000" i="1"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n-US" altLang="zh-TW" sz="2000" i="1">
                                <a:latin typeface="Cambria Math"/>
                              </a:rPr>
                              <m:t>𝑡</m:t>
                            </m:r>
                          </m:sub>
                          <m:sup/>
                        </m:sSubSup>
                        <m:r>
                          <a:rPr lang="en-US" altLang="zh-TW" sz="2000" i="1">
                            <a:latin typeface="Cambria Math"/>
                          </a:rPr>
                          <m:t>,</m:t>
                        </m:r>
                        <m:sSubSup>
                          <m:sSubSupPr>
                            <m:ctrlPr>
                              <a:rPr lang="en-US" altLang="zh-TW" sz="2000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altLang="zh-TW" sz="2000" i="1">
                                <a:latin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en-US" altLang="zh-TW" sz="2000" i="1">
                                <a:latin typeface="Cambria Math"/>
                              </a:rPr>
                              <m:t>𝑡</m:t>
                            </m:r>
                          </m:sub>
                          <m:sup>
                            <m:d>
                              <m:dPr>
                                <m:ctrlPr>
                                  <a:rPr lang="en-US" altLang="zh-TW" sz="20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altLang="zh-TW" sz="2000" b="0" i="1" smtClean="0">
                                    <a:latin typeface="Cambria Math"/>
                                  </a:rPr>
                                  <m:t>2</m:t>
                                </m:r>
                              </m:e>
                            </m:d>
                          </m:sup>
                        </m:sSubSup>
                        <m:r>
                          <a:rPr lang="en-US" altLang="zh-TW" sz="2000" i="1">
                            <a:latin typeface="Cambria Math"/>
                          </a:rPr>
                          <m:t>,</m:t>
                        </m:r>
                        <m:r>
                          <a:rPr lang="en-US" altLang="zh-TW" sz="2000" i="1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altLang="zh-TW" sz="2000" b="0" i="1" smtClean="0">
                        <a:latin typeface="Cambria Math"/>
                      </a:rPr>
                      <m:t>&gt;</m:t>
                    </m:r>
                  </m:oMath>
                </a14:m>
                <a:r>
                  <a:rPr lang="en-US" altLang="zh-TW" sz="2000" dirty="0" smtClean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sz="20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altLang="zh-TW" sz="2000" i="1">
                            <a:latin typeface="Cambria Math"/>
                          </a:rPr>
                          <m:t> </m:t>
                        </m:r>
                        <m:r>
                          <a:rPr lang="en-US" altLang="zh-TW" sz="2000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altLang="zh-TW" sz="2000" i="1">
                            <a:latin typeface="Cambria Math"/>
                          </a:rPr>
                          <m:t>𝑡</m:t>
                        </m:r>
                      </m:sub>
                      <m:sup>
                        <m:d>
                          <m:dPr>
                            <m:ctrlPr>
                              <a:rPr lang="en-US" altLang="zh-TW" sz="20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zh-TW" sz="2000" b="0" i="1" smtClean="0">
                                <a:latin typeface="Cambria Math"/>
                              </a:rPr>
                              <m:t>1</m:t>
                            </m:r>
                          </m:e>
                        </m:d>
                      </m:sup>
                    </m:sSubSup>
                    <m:r>
                      <a:rPr lang="en-US" altLang="zh-TW" sz="2000" i="1">
                        <a:latin typeface="Cambria Math"/>
                      </a:rPr>
                      <m:t>−</m:t>
                    </m:r>
                    <m:sSubSup>
                      <m:sSubSupPr>
                        <m:ctrlPr>
                          <a:rPr lang="en-US" altLang="zh-TW" sz="20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altLang="zh-TW" sz="2000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altLang="zh-TW" sz="2000" i="1">
                            <a:latin typeface="Cambria Math"/>
                          </a:rPr>
                          <m:t>𝑡</m:t>
                        </m:r>
                      </m:sub>
                      <m:sup>
                        <m:d>
                          <m:dPr>
                            <m:ctrlPr>
                              <a:rPr lang="en-US" altLang="zh-TW" sz="20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zh-TW" sz="2000" b="0" i="1" smtClean="0">
                                <a:latin typeface="Cambria Math"/>
                              </a:rPr>
                              <m:t>2</m:t>
                            </m:r>
                          </m:e>
                        </m:d>
                      </m:sup>
                    </m:sSubSup>
                  </m:oMath>
                </a14:m>
                <a:r>
                  <a:rPr lang="en-US" altLang="zh-TW" sz="2000" dirty="0" smtClean="0"/>
                  <a:t>  </a:t>
                </a:r>
              </a:p>
              <a:p>
                <a:pPr marL="0" indent="0">
                  <a:buNone/>
                </a:pPr>
                <a:r>
                  <a:rPr lang="en-US" altLang="zh-TW" sz="2000" dirty="0" smtClean="0"/>
                  <a:t>        </a:t>
                </a:r>
                <a:r>
                  <a:rPr lang="en-US" altLang="zh-TW" sz="2400" dirty="0" smtClean="0"/>
                  <a:t>Above result is implied by                                   </a:t>
                </a:r>
                <a:endParaRPr lang="en-US" altLang="zh-TW" sz="2000" dirty="0" smtClean="0"/>
              </a:p>
              <a:p>
                <a:pPr marL="0" indent="0">
                  <a:buNone/>
                </a:pPr>
                <a:r>
                  <a:rPr lang="en-US" altLang="zh-TW" sz="2000" dirty="0" smtClean="0"/>
                  <a:t>         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2000" i="1" dirty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altLang="zh-TW" sz="2000" b="0" i="1" dirty="0" smtClean="0">
                            <a:latin typeface="Cambria Math"/>
                          </a:rPr>
                          <m:t>𝐶𝐵</m:t>
                        </m:r>
                      </m:sub>
                    </m:sSub>
                    <m:d>
                      <m:dPr>
                        <m:ctrlPr>
                          <a:rPr lang="en-US" altLang="zh-TW" sz="2000" i="1" dirty="0">
                            <a:latin typeface="Cambria Math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altLang="zh-TW" sz="2000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altLang="zh-TW" sz="2000" i="1"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n-US" altLang="zh-TW" sz="2000" i="1">
                                <a:latin typeface="Cambria Math"/>
                              </a:rPr>
                              <m:t>𝑡</m:t>
                            </m:r>
                          </m:sub>
                          <m:sup/>
                        </m:sSubSup>
                        <m:r>
                          <a:rPr lang="en-US" altLang="zh-TW" sz="2000" i="1">
                            <a:latin typeface="Cambria Math"/>
                          </a:rPr>
                          <m:t>,</m:t>
                        </m:r>
                        <m:sSubSup>
                          <m:sSubSupPr>
                            <m:ctrlPr>
                              <a:rPr lang="en-US" altLang="zh-TW" sz="2000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altLang="zh-TW" sz="2000" i="1">
                                <a:latin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en-US" altLang="zh-TW" sz="2000" i="1">
                                <a:latin typeface="Cambria Math"/>
                              </a:rPr>
                              <m:t>𝑡</m:t>
                            </m:r>
                          </m:sub>
                          <m:sup>
                            <m:d>
                              <m:dPr>
                                <m:ctrlPr>
                                  <a:rPr lang="en-US" altLang="zh-TW" sz="20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altLang="zh-TW" sz="20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</m:d>
                          </m:sup>
                        </m:sSubSup>
                        <m:r>
                          <a:rPr lang="en-US" altLang="zh-TW" sz="2000" i="1">
                            <a:latin typeface="Cambria Math"/>
                          </a:rPr>
                          <m:t>,</m:t>
                        </m:r>
                        <m:r>
                          <a:rPr lang="en-US" altLang="zh-TW" sz="2000" i="1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altLang="zh-TW" sz="2000" i="1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US" altLang="zh-TW" sz="20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2000" i="1" dirty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altLang="zh-TW" sz="2000" b="0" i="1" dirty="0" smtClean="0">
                            <a:latin typeface="Cambria Math"/>
                          </a:rPr>
                          <m:t>𝐶𝐵</m:t>
                        </m:r>
                      </m:sub>
                    </m:sSub>
                    <m:d>
                      <m:dPr>
                        <m:ctrlPr>
                          <a:rPr lang="en-US" altLang="zh-TW" sz="2000" i="1" dirty="0">
                            <a:latin typeface="Cambria Math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altLang="zh-TW" sz="2000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altLang="zh-TW" sz="2000" i="1"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n-US" altLang="zh-TW" sz="2000" i="1">
                                <a:latin typeface="Cambria Math"/>
                              </a:rPr>
                              <m:t>𝑡</m:t>
                            </m:r>
                          </m:sub>
                          <m:sup/>
                        </m:sSubSup>
                        <m:r>
                          <a:rPr lang="en-US" altLang="zh-TW" sz="2000" i="1">
                            <a:latin typeface="Cambria Math"/>
                          </a:rPr>
                          <m:t>,</m:t>
                        </m:r>
                        <m:sSubSup>
                          <m:sSubSupPr>
                            <m:ctrlPr>
                              <a:rPr lang="en-US" altLang="zh-TW" sz="2000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altLang="zh-TW" sz="2000" i="1">
                                <a:latin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en-US" altLang="zh-TW" sz="2000" i="1">
                                <a:latin typeface="Cambria Math"/>
                              </a:rPr>
                              <m:t>𝑡</m:t>
                            </m:r>
                          </m:sub>
                          <m:sup>
                            <m:d>
                              <m:dPr>
                                <m:ctrlPr>
                                  <a:rPr lang="en-US" altLang="zh-TW" sz="20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altLang="zh-TW" sz="2000" b="0" i="1" smtClean="0">
                                    <a:latin typeface="Cambria Math"/>
                                  </a:rPr>
                                  <m:t>2</m:t>
                                </m:r>
                              </m:e>
                            </m:d>
                          </m:sup>
                        </m:sSubSup>
                        <m:r>
                          <a:rPr lang="en-US" altLang="zh-TW" sz="2000" i="1">
                            <a:latin typeface="Cambria Math"/>
                          </a:rPr>
                          <m:t>,</m:t>
                        </m:r>
                        <m:r>
                          <a:rPr lang="en-US" altLang="zh-TW" sz="2000" i="1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altLang="zh-TW" sz="2000" b="0" i="1" smtClean="0">
                        <a:latin typeface="Cambria Math"/>
                      </a:rPr>
                      <m:t>&gt;</m:t>
                    </m:r>
                  </m:oMath>
                </a14:m>
                <a:r>
                  <a:rPr lang="en-US" altLang="zh-TW" sz="2000" dirty="0" smtClean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sz="20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altLang="zh-TW" sz="2000" i="1">
                            <a:latin typeface="Cambria Math"/>
                          </a:rPr>
                          <m:t> </m:t>
                        </m:r>
                        <m:r>
                          <a:rPr lang="en-US" altLang="zh-TW" sz="2000" b="0" i="1" smtClean="0">
                            <a:latin typeface="Cambria Math"/>
                          </a:rPr>
                          <m:t>𝑧</m:t>
                        </m:r>
                        <m:r>
                          <a:rPr lang="en-US" altLang="zh-TW" sz="2000" b="0" i="1" smtClean="0">
                            <a:latin typeface="Cambria Math"/>
                          </a:rPr>
                          <m:t>(</m:t>
                        </m:r>
                        <m:r>
                          <a:rPr lang="en-US" altLang="zh-TW" sz="2000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altLang="zh-TW" sz="2000" i="1">
                            <a:latin typeface="Cambria Math"/>
                          </a:rPr>
                          <m:t>𝑡</m:t>
                        </m:r>
                      </m:sub>
                      <m:sup>
                        <m:d>
                          <m:dPr>
                            <m:ctrlPr>
                              <a:rPr lang="en-US" altLang="zh-TW" sz="20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zh-TW" sz="2000" b="0" i="1" smtClean="0">
                                <a:latin typeface="Cambria Math"/>
                              </a:rPr>
                              <m:t>1</m:t>
                            </m:r>
                          </m:e>
                        </m:d>
                      </m:sup>
                    </m:sSubSup>
                    <m:r>
                      <a:rPr lang="en-US" altLang="zh-TW" sz="2000" i="1">
                        <a:latin typeface="Cambria Math"/>
                      </a:rPr>
                      <m:t>−</m:t>
                    </m:r>
                    <m:sSubSup>
                      <m:sSubSupPr>
                        <m:ctrlPr>
                          <a:rPr lang="en-US" altLang="zh-TW" sz="20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altLang="zh-TW" sz="2000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altLang="zh-TW" sz="2000" i="1">
                            <a:latin typeface="Cambria Math"/>
                          </a:rPr>
                          <m:t>𝑡</m:t>
                        </m:r>
                      </m:sub>
                      <m:sup>
                        <m:d>
                          <m:dPr>
                            <m:ctrlPr>
                              <a:rPr lang="en-US" altLang="zh-TW" sz="20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zh-TW" sz="2000" b="0" i="1" smtClean="0">
                                <a:latin typeface="Cambria Math"/>
                              </a:rPr>
                              <m:t>2</m:t>
                            </m:r>
                          </m:e>
                        </m:d>
                      </m:sup>
                    </m:sSubSup>
                    <m:r>
                      <a:rPr lang="en-US" altLang="zh-TW" sz="2000" b="0" i="1" smtClean="0">
                        <a:latin typeface="Cambria Math"/>
                      </a:rPr>
                      <m:t>)</m:t>
                    </m:r>
                  </m:oMath>
                </a14:m>
                <a:endParaRPr lang="en-US" altLang="zh-TW" sz="2000" dirty="0" smtClean="0"/>
              </a:p>
              <a:p>
                <a:pPr marL="0" indent="0">
                  <a:buNone/>
                </a:pPr>
                <a:r>
                  <a:rPr lang="en-US" altLang="zh-TW" sz="2000" dirty="0" smtClean="0"/>
                  <a:t>         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2000" i="1" dirty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altLang="zh-TW" sz="2000" b="0" i="1" dirty="0" smtClean="0">
                            <a:latin typeface="Cambria Math"/>
                          </a:rPr>
                          <m:t>𝐶𝐵</m:t>
                        </m:r>
                      </m:sub>
                    </m:sSub>
                    <m:d>
                      <m:dPr>
                        <m:ctrlPr>
                          <a:rPr lang="en-US" altLang="zh-TW" sz="2000" i="1" dirty="0">
                            <a:latin typeface="Cambria Math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altLang="zh-TW" sz="2000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altLang="zh-TW" sz="2000" i="1"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n-US" altLang="zh-TW" sz="2000" i="1">
                                <a:latin typeface="Cambria Math"/>
                              </a:rPr>
                              <m:t>𝑡</m:t>
                            </m:r>
                          </m:sub>
                          <m:sup/>
                        </m:sSubSup>
                        <m:r>
                          <a:rPr lang="en-US" altLang="zh-TW" sz="2000" i="1">
                            <a:latin typeface="Cambria Math"/>
                          </a:rPr>
                          <m:t>,</m:t>
                        </m:r>
                        <m:sSubSup>
                          <m:sSubSupPr>
                            <m:ctrlPr>
                              <a:rPr lang="en-US" altLang="zh-TW" sz="2000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altLang="zh-TW" sz="2000" i="1">
                                <a:latin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en-US" altLang="zh-TW" sz="2000" i="1">
                                <a:latin typeface="Cambria Math"/>
                              </a:rPr>
                              <m:t>𝑡</m:t>
                            </m:r>
                          </m:sub>
                          <m:sup>
                            <m:d>
                              <m:dPr>
                                <m:ctrlPr>
                                  <a:rPr lang="en-US" altLang="zh-TW" sz="20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altLang="zh-TW" sz="20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</m:d>
                          </m:sup>
                        </m:sSubSup>
                        <m:r>
                          <a:rPr lang="en-US" altLang="zh-TW" sz="2000" i="1">
                            <a:latin typeface="Cambria Math"/>
                          </a:rPr>
                          <m:t>,</m:t>
                        </m:r>
                        <m:r>
                          <a:rPr lang="en-US" altLang="zh-TW" sz="2000" i="1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altLang="zh-TW" sz="2000" b="0" i="1" smtClean="0">
                        <a:latin typeface="Cambria Math"/>
                      </a:rPr>
                      <m:t>&gt;</m:t>
                    </m:r>
                    <m:sSub>
                      <m:sSubPr>
                        <m:ctrlPr>
                          <a:rPr lang="en-US" altLang="zh-TW" sz="20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2000" i="1" dirty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altLang="zh-TW" sz="2000" b="0" i="1" dirty="0" smtClean="0">
                            <a:latin typeface="Cambria Math"/>
                          </a:rPr>
                          <m:t>𝐶𝐵</m:t>
                        </m:r>
                      </m:sub>
                    </m:sSub>
                    <m:d>
                      <m:dPr>
                        <m:ctrlPr>
                          <a:rPr lang="en-US" altLang="zh-TW" sz="2000" i="1" dirty="0">
                            <a:latin typeface="Cambria Math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altLang="zh-TW" sz="2000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altLang="zh-TW" sz="2000" i="1"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n-US" altLang="zh-TW" sz="2000" i="1">
                                <a:latin typeface="Cambria Math"/>
                              </a:rPr>
                              <m:t>𝑡</m:t>
                            </m:r>
                          </m:sub>
                          <m:sup/>
                        </m:sSubSup>
                        <m:r>
                          <a:rPr lang="en-US" altLang="zh-TW" sz="2000" i="1">
                            <a:latin typeface="Cambria Math"/>
                          </a:rPr>
                          <m:t>,</m:t>
                        </m:r>
                        <m:sSubSup>
                          <m:sSubSupPr>
                            <m:ctrlPr>
                              <a:rPr lang="en-US" altLang="zh-TW" sz="2000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altLang="zh-TW" sz="2000" i="1">
                                <a:latin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en-US" altLang="zh-TW" sz="2000" i="1">
                                <a:latin typeface="Cambria Math"/>
                              </a:rPr>
                              <m:t>𝑡</m:t>
                            </m:r>
                          </m:sub>
                          <m:sup>
                            <m:d>
                              <m:dPr>
                                <m:ctrlPr>
                                  <a:rPr lang="en-US" altLang="zh-TW" sz="20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altLang="zh-TW" sz="2000" b="0" i="1" smtClean="0">
                                    <a:latin typeface="Cambria Math"/>
                                  </a:rPr>
                                  <m:t>2</m:t>
                                </m:r>
                              </m:e>
                            </m:d>
                          </m:sup>
                        </m:sSubSup>
                        <m:r>
                          <a:rPr lang="en-US" altLang="zh-TW" sz="2000" i="1">
                            <a:latin typeface="Cambria Math"/>
                          </a:rPr>
                          <m:t>,</m:t>
                        </m:r>
                        <m:r>
                          <a:rPr lang="en-US" altLang="zh-TW" sz="2000" i="1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altLang="zh-TW" sz="2000" b="0" i="1" smtClean="0">
                        <a:latin typeface="Cambria Math"/>
                      </a:rPr>
                      <m:t>+</m:t>
                    </m:r>
                  </m:oMath>
                </a14:m>
                <a:r>
                  <a:rPr lang="en-US" altLang="zh-TW" sz="2000" dirty="0" smtClean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sz="20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altLang="zh-TW" sz="2000" i="1">
                            <a:latin typeface="Cambria Math"/>
                          </a:rPr>
                          <m:t> </m:t>
                        </m:r>
                        <m:r>
                          <a:rPr lang="en-US" altLang="zh-TW" sz="2000" b="0" i="1" smtClean="0">
                            <a:latin typeface="Cambria Math"/>
                          </a:rPr>
                          <m:t>𝑧</m:t>
                        </m:r>
                        <m:r>
                          <a:rPr lang="en-US" altLang="zh-TW" sz="2000" b="0" i="1" smtClean="0">
                            <a:latin typeface="Cambria Math"/>
                          </a:rPr>
                          <m:t>(</m:t>
                        </m:r>
                        <m:r>
                          <a:rPr lang="en-US" altLang="zh-TW" sz="2000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altLang="zh-TW" sz="2000" i="1">
                            <a:latin typeface="Cambria Math"/>
                          </a:rPr>
                          <m:t>𝑡</m:t>
                        </m:r>
                      </m:sub>
                      <m:sup>
                        <m:d>
                          <m:dPr>
                            <m:ctrlPr>
                              <a:rPr lang="en-US" altLang="zh-TW" sz="20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zh-TW" sz="2000" b="0" i="1" smtClean="0">
                                <a:latin typeface="Cambria Math"/>
                              </a:rPr>
                              <m:t>1</m:t>
                            </m:r>
                          </m:e>
                        </m:d>
                      </m:sup>
                    </m:sSubSup>
                    <m:r>
                      <a:rPr lang="en-US" altLang="zh-TW" sz="2000" i="1">
                        <a:latin typeface="Cambria Math"/>
                      </a:rPr>
                      <m:t>−</m:t>
                    </m:r>
                    <m:sSubSup>
                      <m:sSubSupPr>
                        <m:ctrlPr>
                          <a:rPr lang="en-US" altLang="zh-TW" sz="20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altLang="zh-TW" sz="2000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altLang="zh-TW" sz="2000" i="1">
                            <a:latin typeface="Cambria Math"/>
                          </a:rPr>
                          <m:t>𝑡</m:t>
                        </m:r>
                      </m:sub>
                      <m:sup>
                        <m:d>
                          <m:dPr>
                            <m:ctrlPr>
                              <a:rPr lang="en-US" altLang="zh-TW" sz="20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zh-TW" sz="2000" b="0" i="1" smtClean="0">
                                <a:latin typeface="Cambria Math"/>
                              </a:rPr>
                              <m:t>2</m:t>
                            </m:r>
                          </m:e>
                        </m:d>
                      </m:sup>
                    </m:sSubSup>
                    <m:r>
                      <a:rPr lang="en-US" altLang="zh-TW" sz="2000" b="0" i="1" smtClean="0">
                        <a:latin typeface="Cambria Math"/>
                      </a:rPr>
                      <m:t>)</m:t>
                    </m:r>
                  </m:oMath>
                </a14:m>
                <a:endParaRPr lang="en-US" altLang="zh-TW" sz="2000" dirty="0" smtClean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1520" y="44624"/>
                <a:ext cx="8892480" cy="6624736"/>
              </a:xfrm>
              <a:blipFill rotWithShape="1">
                <a:blip r:embed="rId2"/>
                <a:stretch>
                  <a:fillRect l="-1714" t="-119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/>
              <p:cNvSpPr/>
              <p:nvPr/>
            </p:nvSpPr>
            <p:spPr>
              <a:xfrm>
                <a:off x="1626647" y="4581128"/>
                <a:ext cx="56297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TW" dirty="0"/>
                  <a:t>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  <a:ea typeface="Cambria Math"/>
                      </a:rPr>
                      <m:t>⟹</m:t>
                    </m:r>
                  </m:oMath>
                </a14:m>
                <a:r>
                  <a:rPr lang="zh-TW" altLang="en-US" dirty="0"/>
                  <a:t> </a:t>
                </a:r>
              </a:p>
            </p:txBody>
          </p:sp>
        </mc:Choice>
        <mc:Fallback xmlns=""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6647" y="4581128"/>
                <a:ext cx="562975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文字方塊 1"/>
          <p:cNvSpPr txBox="1"/>
          <p:nvPr/>
        </p:nvSpPr>
        <p:spPr>
          <a:xfrm>
            <a:off x="8178033" y="5661247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dirty="0" smtClean="0">
                <a:hlinkClick r:id="rId4" action="ppaction://hlinkpres?slideindex=1&amp;slidetitle="/>
              </a:rPr>
              <a:t>Review</a:t>
            </a:r>
            <a:endParaRPr lang="zh-TW" altLang="en-US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1679651" y="6093296"/>
                <a:ext cx="56297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TW" dirty="0"/>
                  <a:t>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  <a:ea typeface="Cambria Math"/>
                      </a:rPr>
                      <m:t>⟹</m:t>
                    </m:r>
                  </m:oMath>
                </a14:m>
                <a:r>
                  <a:rPr lang="zh-TW" altLang="en-US" dirty="0"/>
                  <a:t> </a:t>
                </a:r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9651" y="6093296"/>
                <a:ext cx="562975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54400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323528" y="188640"/>
                <a:ext cx="8640960" cy="6480720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zh-TW" altLang="en-US" sz="2400" i="1" smtClean="0">
                        <a:latin typeface="Cambria Math"/>
                      </a:rPr>
                      <m:t>∵</m:t>
                    </m:r>
                  </m:oMath>
                </a14:m>
                <a:r>
                  <a:rPr lang="zh-TW" altLang="en-US" sz="2400" dirty="0"/>
                  <a:t> </a:t>
                </a:r>
                <a:r>
                  <a:rPr lang="en-US" altLang="zh-TW" sz="2400" dirty="0"/>
                  <a:t>it is optimal to continue at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sz="24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altLang="zh-TW" sz="2400" b="0" i="1" smtClean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altLang="zh-TW" sz="2400" i="1">
                            <a:latin typeface="Cambria Math"/>
                          </a:rPr>
                          <m:t>𝑡</m:t>
                        </m:r>
                      </m:sub>
                      <m:sup>
                        <m:r>
                          <a:rPr lang="en-US" altLang="zh-TW" sz="2400" i="1">
                            <a:latin typeface="Cambria Math"/>
                          </a:rPr>
                          <m:t>(</m:t>
                        </m:r>
                        <m:r>
                          <a:rPr lang="en-US" altLang="zh-TW" sz="2400" b="0" i="1" smtClean="0">
                            <a:latin typeface="Cambria Math"/>
                          </a:rPr>
                          <m:t>2</m:t>
                        </m:r>
                        <m:r>
                          <a:rPr lang="en-US" altLang="zh-TW" sz="2400" i="1">
                            <a:latin typeface="Cambria Math"/>
                          </a:rPr>
                          <m:t>)</m:t>
                        </m:r>
                      </m:sup>
                    </m:sSubSup>
                  </m:oMath>
                </a14:m>
                <a:r>
                  <a:rPr lang="en-US" altLang="zh-TW" sz="2400" dirty="0"/>
                  <a:t> , thus we </a:t>
                </a:r>
                <a:r>
                  <a:rPr lang="en-US" altLang="zh-TW" sz="2400" dirty="0" smtClean="0"/>
                  <a:t>have</a:t>
                </a:r>
              </a:p>
              <a:p>
                <a:pPr marL="0" indent="0">
                  <a:buNone/>
                </a:pPr>
                <a:r>
                  <a:rPr lang="en-US" altLang="zh-TW" sz="2400" dirty="0"/>
                  <a:t> </a:t>
                </a:r>
                <a:r>
                  <a:rPr lang="en-US" altLang="zh-TW" sz="2400" dirty="0" smtClean="0"/>
                  <a:t>       </a:t>
                </a:r>
                <a:endParaRPr lang="en-US" altLang="zh-TW" sz="2400" dirty="0"/>
              </a:p>
              <a:p>
                <a:pPr marL="0" indent="0">
                  <a:buNone/>
                </a:pPr>
                <a:r>
                  <a:rPr lang="en-US" altLang="zh-TW" dirty="0" smtClean="0"/>
                  <a:t>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2400" i="1" dirty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altLang="zh-TW" sz="2400" b="0" i="1" dirty="0" smtClean="0">
                            <a:latin typeface="Cambria Math"/>
                          </a:rPr>
                          <m:t>𝐶𝐵</m:t>
                        </m:r>
                      </m:sub>
                    </m:sSub>
                    <m:d>
                      <m:dPr>
                        <m:ctrlPr>
                          <a:rPr lang="en-US" altLang="zh-TW" sz="2400" i="1" dirty="0">
                            <a:latin typeface="Cambria Math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altLang="zh-TW" sz="2400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altLang="zh-TW" sz="2400" i="1"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/>
                              </a:rPr>
                              <m:t>𝑡</m:t>
                            </m:r>
                          </m:sub>
                          <m:sup/>
                        </m:sSubSup>
                        <m:r>
                          <a:rPr lang="en-US" altLang="zh-TW" sz="2400" i="1">
                            <a:latin typeface="Cambria Math"/>
                          </a:rPr>
                          <m:t>,</m:t>
                        </m:r>
                        <m:sSubSup>
                          <m:sSubSupPr>
                            <m:ctrlPr>
                              <a:rPr lang="en-US" altLang="zh-TW" sz="2400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altLang="zh-TW" sz="2400" i="1">
                                <a:latin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/>
                              </a:rPr>
                              <m:t>𝑡</m:t>
                            </m:r>
                          </m:sub>
                          <m:sup>
                            <m:d>
                              <m:dPr>
                                <m:ctrlPr>
                                  <a:rPr lang="en-US" altLang="zh-TW" sz="24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altLang="zh-TW" sz="24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</m:d>
                          </m:sup>
                        </m:sSubSup>
                        <m:r>
                          <a:rPr lang="en-US" altLang="zh-TW" sz="2400" i="1">
                            <a:latin typeface="Cambria Math"/>
                          </a:rPr>
                          <m:t>,</m:t>
                        </m:r>
                        <m:r>
                          <a:rPr lang="en-US" altLang="zh-TW" sz="2400" i="1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altLang="zh-TW" sz="2400" b="0" i="1" smtClean="0">
                        <a:latin typeface="Cambria Math"/>
                      </a:rPr>
                      <m:t>&gt;</m:t>
                    </m:r>
                    <m:sSub>
                      <m:sSubPr>
                        <m:ctrlPr>
                          <a:rPr lang="en-US" altLang="zh-TW" sz="24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2400" i="1" dirty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altLang="zh-TW" sz="2400" b="0" i="1" dirty="0" smtClean="0">
                            <a:latin typeface="Cambria Math"/>
                          </a:rPr>
                          <m:t>𝐶𝐵</m:t>
                        </m:r>
                      </m:sub>
                    </m:sSub>
                    <m:d>
                      <m:dPr>
                        <m:ctrlPr>
                          <a:rPr lang="en-US" altLang="zh-TW" sz="2400" i="1" dirty="0">
                            <a:latin typeface="Cambria Math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altLang="zh-TW" sz="2400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altLang="zh-TW" sz="2400" i="1"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/>
                              </a:rPr>
                              <m:t>𝑡</m:t>
                            </m:r>
                          </m:sub>
                          <m:sup/>
                        </m:sSubSup>
                        <m:r>
                          <a:rPr lang="en-US" altLang="zh-TW" sz="2400" i="1">
                            <a:latin typeface="Cambria Math"/>
                          </a:rPr>
                          <m:t>,</m:t>
                        </m:r>
                        <m:sSubSup>
                          <m:sSubSupPr>
                            <m:ctrlPr>
                              <a:rPr lang="en-US" altLang="zh-TW" sz="2400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altLang="zh-TW" sz="2400" i="1">
                                <a:latin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/>
                              </a:rPr>
                              <m:t>𝑡</m:t>
                            </m:r>
                          </m:sub>
                          <m:sup>
                            <m:d>
                              <m:dPr>
                                <m:ctrlPr>
                                  <a:rPr lang="en-US" altLang="zh-TW" sz="24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altLang="zh-TW" sz="2400" b="0" i="1" smtClean="0">
                                    <a:latin typeface="Cambria Math"/>
                                  </a:rPr>
                                  <m:t>2</m:t>
                                </m:r>
                              </m:e>
                            </m:d>
                          </m:sup>
                        </m:sSubSup>
                        <m:r>
                          <a:rPr lang="en-US" altLang="zh-TW" sz="2400" i="1">
                            <a:latin typeface="Cambria Math"/>
                          </a:rPr>
                          <m:t>,</m:t>
                        </m:r>
                        <m:r>
                          <a:rPr lang="en-US" altLang="zh-TW" sz="2400" i="1">
                            <a:latin typeface="Cambria Math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altLang="zh-TW" sz="2400" dirty="0"/>
                  <a:t> +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sz="24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altLang="zh-TW" sz="2400" i="1">
                            <a:latin typeface="Cambria Math"/>
                          </a:rPr>
                          <m:t> </m:t>
                        </m:r>
                        <m:r>
                          <a:rPr lang="en-US" altLang="zh-TW" sz="2400" b="0" i="1" smtClean="0">
                            <a:latin typeface="Cambria Math"/>
                          </a:rPr>
                          <m:t>𝑧</m:t>
                        </m:r>
                        <m:r>
                          <a:rPr lang="en-US" altLang="zh-TW" sz="2400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altLang="zh-TW" sz="2400" i="1">
                            <a:latin typeface="Cambria Math"/>
                          </a:rPr>
                          <m:t>𝑡</m:t>
                        </m:r>
                      </m:sub>
                      <m:sup>
                        <m:d>
                          <m:dPr>
                            <m:ctrlPr>
                              <a:rPr lang="en-US" altLang="zh-TW" sz="2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zh-TW" sz="2400" i="1">
                                <a:latin typeface="Cambria Math"/>
                              </a:rPr>
                              <m:t>1</m:t>
                            </m:r>
                          </m:e>
                        </m:d>
                      </m:sup>
                    </m:sSubSup>
                    <m:r>
                      <a:rPr lang="en-US" altLang="zh-TW" sz="2400" i="1">
                        <a:latin typeface="Cambria Math"/>
                      </a:rPr>
                      <m:t>−</m:t>
                    </m:r>
                    <m:sSubSup>
                      <m:sSubSupPr>
                        <m:ctrlPr>
                          <a:rPr lang="en-US" altLang="zh-TW" sz="24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altLang="zh-TW" sz="2400" b="0" i="1" smtClean="0">
                            <a:latin typeface="Cambria Math"/>
                          </a:rPr>
                          <m:t>𝑧</m:t>
                        </m:r>
                        <m:r>
                          <a:rPr lang="en-US" altLang="zh-TW" sz="2400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altLang="zh-TW" sz="2400" i="1">
                            <a:latin typeface="Cambria Math"/>
                          </a:rPr>
                          <m:t>𝑡</m:t>
                        </m:r>
                      </m:sub>
                      <m:sup>
                        <m:d>
                          <m:dPr>
                            <m:ctrlPr>
                              <a:rPr lang="en-US" altLang="zh-TW" sz="2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zh-TW" sz="2400" i="1">
                                <a:latin typeface="Cambria Math"/>
                              </a:rPr>
                              <m:t>2</m:t>
                            </m:r>
                          </m:e>
                        </m:d>
                      </m:sup>
                    </m:sSubSup>
                  </m:oMath>
                </a14:m>
                <a:r>
                  <a:rPr lang="en-US" altLang="zh-TW" dirty="0" smtClean="0"/>
                  <a:t> </a:t>
                </a:r>
              </a:p>
              <a:p>
                <a:pPr marL="0" indent="0">
                  <a:buNone/>
                </a:pPr>
                <a:r>
                  <a:rPr lang="en-US" altLang="zh-TW" sz="2400" dirty="0" smtClean="0">
                    <a:ea typeface="Cambria Math"/>
                  </a:rPr>
                  <a:t>                                          </a:t>
                </a:r>
                <a14:m>
                  <m:oMath xmlns:m="http://schemas.openxmlformats.org/officeDocument/2006/math">
                    <m:r>
                      <a:rPr lang="en-US" altLang="zh-TW" sz="2400" i="1" dirty="0" smtClean="0">
                        <a:latin typeface="Cambria Math"/>
                        <a:ea typeface="Cambria Math"/>
                      </a:rPr>
                      <m:t>&gt;</m:t>
                    </m:r>
                  </m:oMath>
                </a14:m>
                <a:r>
                  <a:rPr lang="en-US" altLang="zh-TW" sz="2400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400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TW" sz="2400" i="1">
                                <a:latin typeface="Cambria Math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altLang="zh-TW" sz="2400" i="1" smtClean="0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altLang="zh-TW" sz="2400" b="0" i="1" smtClean="0">
                                    <a:latin typeface="Cambria Math"/>
                                  </a:rPr>
                                  <m:t>𝑧𝑉</m:t>
                                </m:r>
                              </m:e>
                              <m:sub>
                                <m:r>
                                  <a:rPr lang="en-US" altLang="zh-TW" sz="2400" b="0" i="1" smtClean="0">
                                    <a:latin typeface="Cambria Math"/>
                                  </a:rPr>
                                  <m:t>𝑡</m:t>
                                </m:r>
                              </m:sub>
                              <m:sup>
                                <m:d>
                                  <m:dPr>
                                    <m:ctrlPr>
                                      <a:rPr lang="en-US" altLang="zh-TW" sz="2400" b="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TW" sz="24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e>
                                </m:d>
                              </m:sup>
                            </m:sSubSup>
                            <m:r>
                              <a:rPr lang="en-US" altLang="zh-TW" sz="2400" b="0" i="1" smtClean="0">
                                <a:latin typeface="Cambria Math"/>
                              </a:rPr>
                              <m:t>−</m:t>
                            </m:r>
                            <m:sSubSup>
                              <m:sSubSupPr>
                                <m:ctrlPr>
                                  <a:rPr lang="en-US" altLang="zh-TW" sz="2400" i="1" smtClean="0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altLang="zh-TW" sz="2400" i="1">
                                    <a:latin typeface="Cambria Math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en-US" altLang="zh-TW" sz="2400" i="1">
                                    <a:latin typeface="Cambria Math"/>
                                  </a:rPr>
                                  <m:t>𝑡</m:t>
                                </m:r>
                              </m:sub>
                              <m:sup/>
                            </m:sSubSup>
                          </m:e>
                        </m:d>
                      </m:e>
                      <m:sup>
                        <m:r>
                          <a:rPr lang="en-US" altLang="zh-TW" sz="2400" i="1">
                            <a:latin typeface="Cambria Math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altLang="zh-TW" sz="2400" dirty="0"/>
                  <a:t>+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sz="24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altLang="zh-TW" sz="2400" i="1">
                            <a:latin typeface="Cambria Math"/>
                          </a:rPr>
                          <m:t> </m:t>
                        </m:r>
                        <m:r>
                          <a:rPr lang="en-US" altLang="zh-TW" sz="2400" b="0" i="1" smtClean="0">
                            <a:latin typeface="Cambria Math"/>
                          </a:rPr>
                          <m:t>𝑧</m:t>
                        </m:r>
                        <m:r>
                          <a:rPr lang="en-US" altLang="zh-TW" sz="2400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altLang="zh-TW" sz="2400" i="1">
                            <a:latin typeface="Cambria Math"/>
                          </a:rPr>
                          <m:t>𝑡</m:t>
                        </m:r>
                      </m:sub>
                      <m:sup>
                        <m:d>
                          <m:dPr>
                            <m:ctrlPr>
                              <a:rPr lang="en-US" altLang="zh-TW" sz="2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zh-TW" sz="2400" i="1">
                                <a:latin typeface="Cambria Math"/>
                              </a:rPr>
                              <m:t>1</m:t>
                            </m:r>
                          </m:e>
                        </m:d>
                      </m:sup>
                    </m:sSubSup>
                    <m:r>
                      <a:rPr lang="en-US" altLang="zh-TW" sz="2400" i="1">
                        <a:latin typeface="Cambria Math"/>
                      </a:rPr>
                      <m:t>−</m:t>
                    </m:r>
                    <m:sSubSup>
                      <m:sSubSupPr>
                        <m:ctrlPr>
                          <a:rPr lang="en-US" altLang="zh-TW" sz="24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altLang="zh-TW" sz="2400" b="0" i="1" smtClean="0">
                            <a:latin typeface="Cambria Math"/>
                          </a:rPr>
                          <m:t>𝑧</m:t>
                        </m:r>
                        <m:r>
                          <a:rPr lang="en-US" altLang="zh-TW" sz="2400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altLang="zh-TW" sz="2400" i="1">
                            <a:latin typeface="Cambria Math"/>
                          </a:rPr>
                          <m:t>𝑡</m:t>
                        </m:r>
                      </m:sub>
                      <m:sup>
                        <m:d>
                          <m:dPr>
                            <m:ctrlPr>
                              <a:rPr lang="en-US" altLang="zh-TW" sz="2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zh-TW" sz="2400" i="1">
                                <a:latin typeface="Cambria Math"/>
                              </a:rPr>
                              <m:t>2</m:t>
                            </m:r>
                          </m:e>
                        </m:d>
                      </m:sup>
                    </m:sSubSup>
                  </m:oMath>
                </a14:m>
                <a:endParaRPr lang="en-US" altLang="zh-TW" dirty="0" smtClean="0"/>
              </a:p>
              <a:p>
                <a:pPr marL="0" indent="0">
                  <a:buNone/>
                </a:pPr>
                <a:r>
                  <a:rPr lang="en-US" altLang="zh-TW" dirty="0" smtClean="0"/>
                  <a:t>                               </a:t>
                </a:r>
                <a14:m>
                  <m:oMath xmlns:m="http://schemas.openxmlformats.org/officeDocument/2006/math">
                    <m:r>
                      <a:rPr lang="en-US" altLang="zh-TW" sz="2400" i="1">
                        <a:latin typeface="Cambria Math"/>
                        <a:ea typeface="Cambria Math"/>
                      </a:rPr>
                      <m:t>≥</m:t>
                    </m:r>
                    <m:sSubSup>
                      <m:sSubSupPr>
                        <m:ctrlPr>
                          <a:rPr lang="en-US" altLang="zh-TW" sz="240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altLang="zh-TW" sz="2400" b="0" i="1" smtClean="0">
                            <a:latin typeface="Cambria Math"/>
                          </a:rPr>
                          <m:t>𝑧𝑉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/>
                          </a:rPr>
                          <m:t>𝑡</m:t>
                        </m:r>
                      </m:sub>
                      <m:sup>
                        <m:d>
                          <m:dPr>
                            <m:ctrlPr>
                              <a:rPr lang="en-US" altLang="zh-TW" sz="24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zh-TW" sz="2400" b="0" i="1" smtClean="0">
                                <a:latin typeface="Cambria Math"/>
                              </a:rPr>
                              <m:t>2</m:t>
                            </m:r>
                          </m:e>
                        </m:d>
                      </m:sup>
                    </m:sSubSup>
                    <m:r>
                      <a:rPr lang="en-US" altLang="zh-TW" sz="2400" i="1">
                        <a:latin typeface="Cambria Math"/>
                      </a:rPr>
                      <m:t>−</m:t>
                    </m:r>
                    <m:sSubSup>
                      <m:sSubSupPr>
                        <m:ctrlPr>
                          <a:rPr lang="en-US" altLang="zh-TW" sz="240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altLang="zh-TW" sz="2400" i="1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altLang="zh-TW" sz="2400" i="1">
                            <a:latin typeface="Cambria Math"/>
                          </a:rPr>
                          <m:t>𝑡</m:t>
                        </m:r>
                      </m:sub>
                      <m:sup/>
                    </m:sSubSup>
                    <m:r>
                      <a:rPr lang="en-US" altLang="zh-TW" sz="2400" b="0" i="1" smtClean="0">
                        <a:latin typeface="Cambria Math"/>
                      </a:rPr>
                      <m:t>+</m:t>
                    </m:r>
                    <m:sSubSup>
                      <m:sSubSupPr>
                        <m:ctrlPr>
                          <a:rPr lang="en-US" altLang="zh-TW" sz="24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altLang="zh-TW" sz="2400" i="1">
                            <a:latin typeface="Cambria Math"/>
                          </a:rPr>
                          <m:t> </m:t>
                        </m:r>
                        <m:r>
                          <a:rPr lang="en-US" altLang="zh-TW" sz="2400" b="0" i="1" smtClean="0">
                            <a:latin typeface="Cambria Math"/>
                          </a:rPr>
                          <m:t>𝑧</m:t>
                        </m:r>
                        <m:r>
                          <a:rPr lang="en-US" altLang="zh-TW" sz="2400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altLang="zh-TW" sz="2400" i="1">
                            <a:latin typeface="Cambria Math"/>
                          </a:rPr>
                          <m:t>𝑡</m:t>
                        </m:r>
                      </m:sub>
                      <m:sup>
                        <m:d>
                          <m:dPr>
                            <m:ctrlPr>
                              <a:rPr lang="en-US" altLang="zh-TW" sz="2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zh-TW" sz="2400" i="1">
                                <a:latin typeface="Cambria Math"/>
                              </a:rPr>
                              <m:t>1</m:t>
                            </m:r>
                          </m:e>
                        </m:d>
                      </m:sup>
                    </m:sSubSup>
                    <m:r>
                      <a:rPr lang="en-US" altLang="zh-TW" sz="2400" i="1">
                        <a:latin typeface="Cambria Math"/>
                      </a:rPr>
                      <m:t>−</m:t>
                    </m:r>
                    <m:sSubSup>
                      <m:sSubSupPr>
                        <m:ctrlPr>
                          <a:rPr lang="en-US" altLang="zh-TW" sz="24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altLang="zh-TW" sz="2400" b="0" i="1" smtClean="0">
                            <a:latin typeface="Cambria Math"/>
                          </a:rPr>
                          <m:t>𝑧</m:t>
                        </m:r>
                        <m:r>
                          <a:rPr lang="en-US" altLang="zh-TW" sz="2400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altLang="zh-TW" sz="2400" i="1">
                            <a:latin typeface="Cambria Math"/>
                          </a:rPr>
                          <m:t>𝑡</m:t>
                        </m:r>
                      </m:sub>
                      <m:sup>
                        <m:d>
                          <m:dPr>
                            <m:ctrlPr>
                              <a:rPr lang="en-US" altLang="zh-TW" sz="2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zh-TW" sz="2400" i="1">
                                <a:latin typeface="Cambria Math"/>
                              </a:rPr>
                              <m:t>2</m:t>
                            </m:r>
                          </m:e>
                        </m:d>
                      </m:sup>
                    </m:sSubSup>
                  </m:oMath>
                </a14:m>
                <a:endParaRPr lang="en-US" altLang="zh-TW" sz="2400" dirty="0" smtClean="0"/>
              </a:p>
              <a:p>
                <a:pPr marL="0" indent="0">
                  <a:buNone/>
                </a:pPr>
                <a:r>
                  <a:rPr lang="en-US" altLang="zh-TW" sz="2400" dirty="0"/>
                  <a:t> </a:t>
                </a:r>
                <a:r>
                  <a:rPr lang="en-US" altLang="zh-TW" sz="2400" dirty="0" smtClean="0"/>
                  <a:t>                                         </a:t>
                </a:r>
                <a14:m>
                  <m:oMath xmlns:m="http://schemas.openxmlformats.org/officeDocument/2006/math">
                    <m:r>
                      <a:rPr lang="en-US" altLang="zh-TW" sz="2400" i="1" smtClean="0">
                        <a:latin typeface="Cambria Math"/>
                        <a:ea typeface="Cambria Math"/>
                      </a:rPr>
                      <m:t>=</m:t>
                    </m:r>
                  </m:oMath>
                </a14:m>
                <a:r>
                  <a:rPr lang="zh-TW" altLang="en-US" sz="2400" dirty="0" smtClean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sz="24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altLang="zh-TW" sz="2400" b="0" i="1" smtClean="0">
                            <a:latin typeface="Cambria Math"/>
                          </a:rPr>
                          <m:t>𝑧</m:t>
                        </m:r>
                        <m:r>
                          <a:rPr lang="en-US" altLang="zh-TW" sz="2400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altLang="zh-TW" sz="2400" i="1">
                            <a:latin typeface="Cambria Math"/>
                          </a:rPr>
                          <m:t>𝑡</m:t>
                        </m:r>
                      </m:sub>
                      <m:sup>
                        <m:d>
                          <m:dPr>
                            <m:ctrlPr>
                              <a:rPr lang="en-US" altLang="zh-TW" sz="2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zh-TW" sz="2400" b="0" i="1" smtClean="0">
                                <a:latin typeface="Cambria Math"/>
                              </a:rPr>
                              <m:t>1</m:t>
                            </m:r>
                          </m:e>
                        </m:d>
                      </m:sup>
                    </m:sSubSup>
                    <m:r>
                      <a:rPr lang="en-US" altLang="zh-TW" sz="2400" b="0" i="1" smtClean="0">
                        <a:latin typeface="Cambria Math"/>
                      </a:rPr>
                      <m:t>−</m:t>
                    </m:r>
                  </m:oMath>
                </a14:m>
                <a:r>
                  <a:rPr lang="en-US" altLang="zh-TW" sz="2400" dirty="0" smtClean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sz="24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altLang="zh-TW" sz="2400" i="1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altLang="zh-TW" sz="2400" i="1">
                            <a:latin typeface="Cambria Math"/>
                          </a:rPr>
                          <m:t>𝑡</m:t>
                        </m:r>
                      </m:sub>
                      <m:sup/>
                    </m:sSubSup>
                  </m:oMath>
                </a14:m>
                <a:endParaRPr lang="en-US" altLang="zh-TW" sz="2400" dirty="0" smtClean="0"/>
              </a:p>
              <a:p>
                <a:pPr marL="0" indent="0">
                  <a:buNone/>
                </a:pPr>
                <a:endParaRPr lang="en-US" altLang="zh-TW" sz="2400" dirty="0"/>
              </a:p>
              <a:p>
                <a:pPr marL="0" indent="0">
                  <a:buNone/>
                </a:pPr>
                <a:r>
                  <a:rPr lang="en-US" altLang="zh-TW" sz="2400" dirty="0"/>
                  <a:t>Besides,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2400" i="1" dirty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altLang="zh-TW" sz="2400" b="0" i="1" dirty="0" smtClean="0">
                            <a:latin typeface="Cambria Math"/>
                          </a:rPr>
                          <m:t>𝐶𝐵</m:t>
                        </m:r>
                      </m:sub>
                    </m:sSub>
                    <m:d>
                      <m:dPr>
                        <m:ctrlPr>
                          <a:rPr lang="en-US" altLang="zh-TW" sz="2400" i="1" dirty="0">
                            <a:latin typeface="Cambria Math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altLang="zh-TW" sz="2400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altLang="zh-TW" sz="2400" i="1"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/>
                              </a:rPr>
                              <m:t>𝑡</m:t>
                            </m:r>
                          </m:sub>
                          <m:sup/>
                        </m:sSubSup>
                        <m:r>
                          <a:rPr lang="en-US" altLang="zh-TW" sz="2400" i="1">
                            <a:latin typeface="Cambria Math"/>
                          </a:rPr>
                          <m:t>,</m:t>
                        </m:r>
                        <m:sSubSup>
                          <m:sSubSupPr>
                            <m:ctrlPr>
                              <a:rPr lang="en-US" altLang="zh-TW" sz="2400" i="1" smtClean="0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altLang="zh-TW" sz="2400" b="0" i="1" smtClean="0">
                                <a:latin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/>
                              </a:rPr>
                              <m:t>𝑡</m:t>
                            </m:r>
                          </m:sub>
                          <m:sup>
                            <m:r>
                              <a:rPr lang="en-US" altLang="zh-TW" sz="2400" b="0" i="1" smtClean="0">
                                <a:latin typeface="Cambria Math"/>
                              </a:rPr>
                              <m:t>(1)</m:t>
                            </m:r>
                          </m:sup>
                        </m:sSubSup>
                        <m:r>
                          <a:rPr lang="en-US" altLang="zh-TW" sz="2400" i="1">
                            <a:latin typeface="Cambria Math"/>
                          </a:rPr>
                          <m:t>,</m:t>
                        </m:r>
                        <m:r>
                          <a:rPr lang="en-US" altLang="zh-TW" sz="2400" i="1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altLang="zh-TW" sz="2400" i="1">
                        <a:latin typeface="Cambria Math"/>
                      </a:rPr>
                      <m:t>&gt;0</m:t>
                    </m:r>
                    <m:r>
                      <m:rPr>
                        <m:nor/>
                      </m:rPr>
                      <a:rPr lang="en-US" altLang="zh-TW" sz="2400" dirty="0"/>
                      <m:t> </m:t>
                    </m:r>
                  </m:oMath>
                </a14:m>
                <a:r>
                  <a:rPr lang="zh-TW" altLang="en-US" sz="2400" dirty="0"/>
                  <a:t> </a:t>
                </a:r>
                <a:r>
                  <a:rPr lang="en-US" altLang="zh-TW" sz="2400" dirty="0"/>
                  <a:t>for all </a:t>
                </a:r>
                <a14:m>
                  <m:oMath xmlns:m="http://schemas.openxmlformats.org/officeDocument/2006/math">
                    <m:r>
                      <a:rPr lang="en-US" altLang="zh-TW" sz="2400" i="1">
                        <a:latin typeface="Cambria Math"/>
                      </a:rPr>
                      <m:t>𝑡</m:t>
                    </m:r>
                    <m:r>
                      <a:rPr lang="en-US" altLang="zh-TW" sz="2400" i="1">
                        <a:latin typeface="Cambria Math"/>
                        <a:ea typeface="Cambria Math"/>
                      </a:rPr>
                      <m:t>∈[0,</m:t>
                    </m:r>
                    <m:r>
                      <a:rPr lang="en-US" altLang="zh-TW" sz="2400" b="0" i="1" smtClean="0">
                        <a:latin typeface="Cambria Math"/>
                        <a:ea typeface="Cambria Math"/>
                      </a:rPr>
                      <m:t>𝑇</m:t>
                    </m:r>
                    <m:r>
                      <a:rPr lang="en-US" altLang="zh-TW" sz="2400" i="1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en-US" altLang="zh-TW" sz="2400" dirty="0"/>
                  <a:t>.</a:t>
                </a:r>
                <a:r>
                  <a:rPr lang="zh-TW" altLang="en-US" sz="2400" dirty="0"/>
                  <a:t> </a:t>
                </a:r>
                <a:endParaRPr lang="en-US" altLang="zh-TW" sz="2400" dirty="0"/>
              </a:p>
              <a:p>
                <a:pPr marL="0" indent="0">
                  <a:buNone/>
                </a:pPr>
                <a:r>
                  <a:rPr lang="en-US" altLang="zh-TW" sz="2400" dirty="0" smtClean="0"/>
                  <a:t>Thus,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2400" i="1" dirty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altLang="zh-TW" sz="2400" b="0" i="1" dirty="0" smtClean="0">
                            <a:latin typeface="Cambria Math"/>
                          </a:rPr>
                          <m:t>𝐶𝐵</m:t>
                        </m:r>
                      </m:sub>
                    </m:sSub>
                    <m:d>
                      <m:dPr>
                        <m:ctrlPr>
                          <a:rPr lang="en-US" altLang="zh-TW" sz="2400" i="1" dirty="0">
                            <a:latin typeface="Cambria Math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altLang="zh-TW" sz="2400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altLang="zh-TW" sz="2400" i="1"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/>
                              </a:rPr>
                              <m:t>𝑡</m:t>
                            </m:r>
                          </m:sub>
                          <m:sup/>
                        </m:sSubSup>
                        <m:r>
                          <a:rPr lang="en-US" altLang="zh-TW" sz="2400" i="1">
                            <a:latin typeface="Cambria Math"/>
                          </a:rPr>
                          <m:t>,</m:t>
                        </m:r>
                        <m:sSubSup>
                          <m:sSubSupPr>
                            <m:ctrlPr>
                              <a:rPr lang="en-US" altLang="zh-TW" sz="2400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altLang="zh-TW" sz="2400" i="1">
                                <a:latin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/>
                              </a:rPr>
                              <m:t>𝑡</m:t>
                            </m:r>
                          </m:sub>
                          <m:sup>
                            <m:r>
                              <a:rPr lang="en-US" altLang="zh-TW" sz="2400" i="1">
                                <a:latin typeface="Cambria Math"/>
                              </a:rPr>
                              <m:t>(</m:t>
                            </m:r>
                            <m:r>
                              <a:rPr lang="en-US" altLang="zh-TW" sz="2400" b="0" i="1" smtClean="0">
                                <a:latin typeface="Cambria Math"/>
                              </a:rPr>
                              <m:t>1</m:t>
                            </m:r>
                            <m:r>
                              <a:rPr lang="en-US" altLang="zh-TW" sz="2400" i="1">
                                <a:latin typeface="Cambria Math"/>
                              </a:rPr>
                              <m:t>)</m:t>
                            </m:r>
                          </m:sup>
                        </m:sSubSup>
                        <m:r>
                          <a:rPr lang="en-US" altLang="zh-TW" sz="2400" i="1">
                            <a:latin typeface="Cambria Math"/>
                          </a:rPr>
                          <m:t>,</m:t>
                        </m:r>
                        <m:r>
                          <a:rPr lang="en-US" altLang="zh-TW" sz="2400" i="1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altLang="zh-TW" sz="2400" i="1">
                        <a:latin typeface="Cambria Math"/>
                      </a:rPr>
                      <m:t>&gt;</m:t>
                    </m:r>
                    <m:sSup>
                      <m:sSupPr>
                        <m:ctrlPr>
                          <a:rPr lang="en-US" altLang="zh-TW" sz="2400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TW" sz="2400" i="1">
                                <a:latin typeface="Cambria Math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altLang="zh-TW" sz="2400" i="1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altLang="zh-TW" sz="2400" b="0" i="1" smtClean="0">
                                    <a:latin typeface="Cambria Math"/>
                                  </a:rPr>
                                  <m:t>𝑧</m:t>
                                </m:r>
                                <m:r>
                                  <a:rPr lang="en-US" altLang="zh-TW" sz="2400" i="1">
                                    <a:latin typeface="Cambria Math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en-US" altLang="zh-TW" sz="2400" i="1">
                                    <a:latin typeface="Cambria Math"/>
                                  </a:rPr>
                                  <m:t>𝑡</m:t>
                                </m:r>
                              </m:sub>
                              <m:sup>
                                <m:d>
                                  <m:dPr>
                                    <m:ctrlPr>
                                      <a:rPr lang="en-US" altLang="zh-TW" sz="2400" b="0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TW" sz="2400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e>
                                </m:d>
                              </m:sup>
                            </m:sSubSup>
                            <m:r>
                              <a:rPr lang="en-US" altLang="zh-TW" sz="2400" b="0" i="1" smtClean="0">
                                <a:latin typeface="Cambria Math"/>
                              </a:rPr>
                              <m:t>−</m:t>
                            </m:r>
                            <m:sSubSup>
                              <m:sSubSupPr>
                                <m:ctrlPr>
                                  <a:rPr lang="en-US" altLang="zh-TW" sz="2400" i="1" smtClean="0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altLang="zh-TW" sz="2400" i="1">
                                    <a:latin typeface="Cambria Math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en-US" altLang="zh-TW" sz="2400" i="1">
                                    <a:latin typeface="Cambria Math"/>
                                  </a:rPr>
                                  <m:t>𝑡</m:t>
                                </m:r>
                              </m:sub>
                              <m:sup/>
                            </m:sSubSup>
                          </m:e>
                        </m:d>
                      </m:e>
                      <m:sup>
                        <m:r>
                          <a:rPr lang="en-US" altLang="zh-TW" sz="2400" i="1">
                            <a:latin typeface="Cambria Math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altLang="zh-TW" sz="2400" dirty="0" smtClean="0"/>
                  <a:t>.</a:t>
                </a:r>
              </a:p>
              <a:p>
                <a:pPr marL="0" indent="0">
                  <a:buNone/>
                </a:pPr>
                <a:r>
                  <a:rPr lang="en-US" altLang="zh-TW" sz="2400" dirty="0"/>
                  <a:t>It is then optimal to continue at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sz="24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altLang="zh-TW" sz="2400" b="0" i="1" smtClean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altLang="zh-TW" sz="2400" i="1">
                            <a:latin typeface="Cambria Math"/>
                          </a:rPr>
                          <m:t>𝑡</m:t>
                        </m:r>
                      </m:sub>
                      <m:sup>
                        <m:r>
                          <a:rPr lang="en-US" altLang="zh-TW" sz="2400" i="1">
                            <a:latin typeface="Cambria Math"/>
                          </a:rPr>
                          <m:t>(</m:t>
                        </m:r>
                        <m:r>
                          <a:rPr lang="en-US" altLang="zh-TW" sz="2400" b="0" i="1" smtClean="0">
                            <a:latin typeface="Cambria Math"/>
                          </a:rPr>
                          <m:t>1</m:t>
                        </m:r>
                        <m:r>
                          <a:rPr lang="en-US" altLang="zh-TW" sz="2400" i="1">
                            <a:latin typeface="Cambria Math"/>
                          </a:rPr>
                          <m:t>)</m:t>
                        </m:r>
                      </m:sup>
                    </m:sSubSup>
                  </m:oMath>
                </a14:m>
                <a:r>
                  <a:rPr lang="en-US" altLang="zh-TW" sz="2400" dirty="0"/>
                  <a:t>.</a:t>
                </a:r>
                <a:endParaRPr lang="zh-TW" altLang="en-US" sz="2400" dirty="0"/>
              </a:p>
              <a:p>
                <a:pPr marL="0" indent="0">
                  <a:buNone/>
                </a:pPr>
                <a:endParaRPr lang="en-US" altLang="zh-TW" sz="2400" dirty="0"/>
              </a:p>
              <a:p>
                <a:pPr marL="0" indent="0">
                  <a:buNone/>
                </a:pPr>
                <a:endParaRPr lang="zh-TW" altLang="en-US" sz="2400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3528" y="188640"/>
                <a:ext cx="8640960" cy="6480720"/>
              </a:xfrm>
              <a:blipFill rotWithShape="1">
                <a:blip r:embed="rId2"/>
                <a:stretch>
                  <a:fillRect l="-105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文字方塊 3"/>
          <p:cNvSpPr txBox="1"/>
          <p:nvPr/>
        </p:nvSpPr>
        <p:spPr>
          <a:xfrm>
            <a:off x="7740352" y="1671058"/>
            <a:ext cx="15340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>
                <a:solidFill>
                  <a:srgbClr val="FF0000"/>
                </a:solidFill>
              </a:rPr>
              <a:t>i</a:t>
            </a:r>
            <a:r>
              <a:rPr lang="en-US" altLang="zh-TW" b="1" dirty="0" smtClean="0">
                <a:solidFill>
                  <a:srgbClr val="FF0000"/>
                </a:solidFill>
              </a:rPr>
              <a:t>n </a:t>
            </a:r>
            <a:r>
              <a:rPr lang="en-US" altLang="zh-TW" b="1" dirty="0">
                <a:solidFill>
                  <a:srgbClr val="FF0000"/>
                </a:solidFill>
              </a:rPr>
              <a:t>U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sp>
        <p:nvSpPr>
          <p:cNvPr id="5" name="手繪多邊形 4"/>
          <p:cNvSpPr/>
          <p:nvPr/>
        </p:nvSpPr>
        <p:spPr>
          <a:xfrm>
            <a:off x="7524328" y="1387672"/>
            <a:ext cx="64180" cy="936104"/>
          </a:xfrm>
          <a:custGeom>
            <a:avLst/>
            <a:gdLst>
              <a:gd name="connsiteX0" fmla="*/ 16042 w 256717"/>
              <a:gd name="connsiteY0" fmla="*/ 0 h 1251284"/>
              <a:gd name="connsiteX1" fmla="*/ 256674 w 256717"/>
              <a:gd name="connsiteY1" fmla="*/ 625642 h 1251284"/>
              <a:gd name="connsiteX2" fmla="*/ 0 w 256717"/>
              <a:gd name="connsiteY2" fmla="*/ 1251284 h 1251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6717" h="1251284">
                <a:moveTo>
                  <a:pt x="16042" y="0"/>
                </a:moveTo>
                <a:cubicBezTo>
                  <a:pt x="137695" y="208547"/>
                  <a:pt x="259348" y="417095"/>
                  <a:pt x="256674" y="625642"/>
                </a:cubicBezTo>
                <a:cubicBezTo>
                  <a:pt x="254000" y="834189"/>
                  <a:pt x="127000" y="1042736"/>
                  <a:pt x="0" y="1251284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6" name="直線接點 5"/>
          <p:cNvCxnSpPr/>
          <p:nvPr/>
        </p:nvCxnSpPr>
        <p:spPr>
          <a:xfrm>
            <a:off x="1187624" y="1844824"/>
            <a:ext cx="1872208" cy="785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接點 7"/>
          <p:cNvCxnSpPr/>
          <p:nvPr/>
        </p:nvCxnSpPr>
        <p:spPr>
          <a:xfrm>
            <a:off x="3563888" y="3717032"/>
            <a:ext cx="1224136" cy="785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6082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323528" y="260648"/>
                <a:ext cx="8568952" cy="6264696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altLang="zh-TW" sz="2400" u="sng" dirty="0" smtClean="0"/>
                  <a:t>Step 2</a:t>
                </a:r>
              </a:p>
              <a:p>
                <a:pPr marL="0" indent="0">
                  <a:buNone/>
                </a:pPr>
                <a:r>
                  <a:rPr lang="en-US" altLang="zh-TW" sz="2400" dirty="0"/>
                  <a:t>      Let </a:t>
                </a:r>
                <a14:m>
                  <m:oMath xmlns:m="http://schemas.openxmlformats.org/officeDocument/2006/math">
                    <m:r>
                      <a:rPr lang="en-US" altLang="zh-TW" sz="2400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altLang="zh-TW" sz="2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2400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/>
                          </a:rPr>
                          <m:t>𝐶𝐵</m:t>
                        </m:r>
                      </m:sub>
                    </m:sSub>
                    <m:d>
                      <m:dPr>
                        <m:ctrlPr>
                          <a:rPr lang="en-US" altLang="zh-TW" sz="24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sz="2400" b="0" i="1" smtClean="0"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  <m:r>
                          <a:rPr lang="en-US" altLang="zh-TW" sz="2400" i="1">
                            <a:latin typeface="Cambria Math"/>
                          </a:rPr>
                          <m:t>,</m:t>
                        </m:r>
                        <m:r>
                          <a:rPr lang="en-US" altLang="zh-TW" sz="2400" i="1">
                            <a:latin typeface="Cambria Math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altLang="zh-TW" sz="2400" dirty="0"/>
                  <a:t> be the </a:t>
                </a:r>
                <a:r>
                  <a:rPr lang="en-US" altLang="zh-TW" sz="2400" dirty="0" err="1" smtClean="0"/>
                  <a:t>supremum</a:t>
                </a:r>
                <a:r>
                  <a:rPr lang="en-US" altLang="zh-TW" sz="2400" dirty="0" smtClean="0"/>
                  <a:t> </a:t>
                </a:r>
                <a:r>
                  <a:rPr lang="en-US" altLang="zh-TW" sz="2400" dirty="0"/>
                  <a:t>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2400" b="0" i="1" smtClean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altLang="zh-TW" sz="2400" i="1">
                            <a:latin typeface="Cambria Math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altLang="zh-TW" sz="2400" dirty="0"/>
                  <a:t> that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TW" sz="24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  <m:r>
                          <a:rPr lang="en-US" altLang="zh-TW" sz="2400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  <m:r>
                          <a:rPr lang="en-US" altLang="zh-TW" sz="2400" i="1">
                            <a:latin typeface="Cambria Math"/>
                          </a:rPr>
                          <m:t>, </m:t>
                        </m:r>
                        <m:r>
                          <a:rPr lang="en-US" altLang="zh-TW" sz="2400" i="1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altLang="zh-TW" sz="2400" i="1"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altLang="zh-TW" sz="2400" i="1">
                        <a:latin typeface="Cambria Math"/>
                        <a:ea typeface="Cambria Math"/>
                      </a:rPr>
                      <m:t>𝑈</m:t>
                    </m:r>
                  </m:oMath>
                </a14:m>
                <a:r>
                  <a:rPr lang="en-US" altLang="zh-TW" sz="2400" dirty="0"/>
                  <a:t> .</a:t>
                </a:r>
              </a:p>
              <a:p>
                <a:pPr marL="0" indent="0">
                  <a:buNone/>
                </a:pPr>
                <a:r>
                  <a:rPr lang="en-US" altLang="zh-TW" sz="2400" dirty="0"/>
                  <a:t>      The point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TW" sz="24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4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sz="2400" b="0" i="1" smtClean="0"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  <m:r>
                          <a:rPr lang="en-US" altLang="zh-TW" sz="2400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/>
                              </a:rPr>
                              <m:t>𝐶𝐵</m:t>
                            </m:r>
                          </m:sub>
                        </m:sSub>
                        <m:d>
                          <m:dPr>
                            <m:ctrlPr>
                              <a:rPr lang="en-US" altLang="zh-TW" sz="2400" i="1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400" i="1">
                                    <a:latin typeface="Cambria Math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en-US" altLang="zh-TW" sz="2400" i="1">
                                    <a:latin typeface="Cambria Math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n-US" altLang="zh-TW" sz="2400" i="1">
                                <a:latin typeface="Cambria Math"/>
                              </a:rPr>
                              <m:t>,</m:t>
                            </m:r>
                            <m:r>
                              <a:rPr lang="en-US" altLang="zh-TW" sz="2400" i="1">
                                <a:latin typeface="Cambria Math"/>
                              </a:rPr>
                              <m:t>𝑡</m:t>
                            </m:r>
                          </m:e>
                        </m:d>
                        <m:r>
                          <a:rPr lang="en-US" altLang="zh-TW" sz="2400" i="1">
                            <a:latin typeface="Cambria Math"/>
                          </a:rPr>
                          <m:t>, </m:t>
                        </m:r>
                        <m:r>
                          <a:rPr lang="en-US" altLang="zh-TW" sz="2400" i="1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altLang="zh-TW" sz="2400" i="1">
                        <a:latin typeface="Cambria Math"/>
                      </a:rPr>
                      <m:t> </m:t>
                    </m:r>
                  </m:oMath>
                </a14:m>
                <a:r>
                  <a:rPr lang="en-US" altLang="zh-TW" sz="2400" dirty="0"/>
                  <a:t>can not lie in </a:t>
                </a:r>
                <a14:m>
                  <m:oMath xmlns:m="http://schemas.openxmlformats.org/officeDocument/2006/math">
                    <m:r>
                      <a:rPr lang="en-US" altLang="zh-TW" sz="2400" i="1">
                        <a:latin typeface="Cambria Math"/>
                        <a:ea typeface="Cambria Math"/>
                      </a:rPr>
                      <m:t>𝑈</m:t>
                    </m:r>
                  </m:oMath>
                </a14:m>
                <a:r>
                  <a:rPr lang="zh-TW" altLang="en-US" sz="2400" dirty="0"/>
                  <a:t> </a:t>
                </a:r>
                <a:r>
                  <a:rPr lang="en-US" altLang="zh-TW" sz="2400" dirty="0"/>
                  <a:t>because </a:t>
                </a:r>
                <a14:m>
                  <m:oMath xmlns:m="http://schemas.openxmlformats.org/officeDocument/2006/math">
                    <m:r>
                      <a:rPr lang="en-US" altLang="zh-TW" sz="2400" i="1">
                        <a:latin typeface="Cambria Math"/>
                        <a:ea typeface="Cambria Math"/>
                      </a:rPr>
                      <m:t>𝑈</m:t>
                    </m:r>
                  </m:oMath>
                </a14:m>
                <a:r>
                  <a:rPr lang="zh-TW" altLang="en-US" sz="2400" dirty="0"/>
                  <a:t> </a:t>
                </a:r>
                <a:r>
                  <a:rPr lang="en-US" altLang="zh-TW" sz="2400" dirty="0"/>
                  <a:t>is open.</a:t>
                </a:r>
              </a:p>
              <a:p>
                <a:pPr marL="0" indent="0">
                  <a:buNone/>
                </a:pPr>
                <a:endParaRPr lang="en-US" altLang="zh-TW" sz="2400" dirty="0"/>
              </a:p>
              <a:p>
                <a:pPr marL="0" indent="0">
                  <a:buNone/>
                </a:pPr>
                <a:r>
                  <a:rPr lang="en-US" altLang="zh-TW" sz="2400" dirty="0"/>
                  <a:t>      Thus 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2400" i="1" dirty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altLang="zh-TW" sz="2400" b="0" i="1" dirty="0" smtClean="0">
                            <a:latin typeface="Cambria Math"/>
                          </a:rPr>
                          <m:t>𝐶𝐵</m:t>
                        </m:r>
                      </m:sub>
                    </m:sSub>
                    <m:d>
                      <m:dPr>
                        <m:ctrlPr>
                          <a:rPr lang="en-US" altLang="zh-TW" sz="2400" i="1" dirty="0">
                            <a:latin typeface="Cambria Math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altLang="zh-TW" sz="2400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altLang="zh-TW" sz="2400" i="1"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/>
                              </a:rPr>
                              <m:t>𝑡</m:t>
                            </m:r>
                          </m:sub>
                          <m:sup/>
                        </m:sSubSup>
                        <m:r>
                          <a:rPr lang="en-US" altLang="zh-TW" sz="2400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  <m:r>
                          <a:rPr lang="en-US" altLang="zh-TW" sz="2400" i="1">
                            <a:latin typeface="Cambria Math"/>
                          </a:rPr>
                          <m:t>,</m:t>
                        </m:r>
                        <m:r>
                          <a:rPr lang="en-US" altLang="zh-TW" sz="2400" i="1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altLang="zh-TW" sz="2400" i="1">
                        <a:latin typeface="Cambria Math"/>
                      </a:rPr>
                      <m:t>&gt;0</m:t>
                    </m:r>
                    <m:r>
                      <m:rPr>
                        <m:nor/>
                      </m:rPr>
                      <a:rPr lang="en-US" altLang="zh-TW" sz="2400" dirty="0"/>
                      <m:t> </m:t>
                    </m:r>
                  </m:oMath>
                </a14:m>
                <a:r>
                  <a:rPr lang="zh-TW" altLang="en-US" sz="2400" dirty="0"/>
                  <a:t> </a:t>
                </a:r>
                <a:r>
                  <a:rPr lang="en-US" altLang="zh-TW" sz="2400" dirty="0"/>
                  <a:t>for all </a:t>
                </a:r>
                <a14:m>
                  <m:oMath xmlns:m="http://schemas.openxmlformats.org/officeDocument/2006/math">
                    <m:r>
                      <a:rPr lang="en-US" altLang="zh-TW" sz="2400" i="1">
                        <a:latin typeface="Cambria Math"/>
                      </a:rPr>
                      <m:t>𝑡</m:t>
                    </m:r>
                    <m:r>
                      <a:rPr lang="en-US" altLang="zh-TW" sz="2400" i="1">
                        <a:latin typeface="Cambria Math"/>
                        <a:ea typeface="Cambria Math"/>
                      </a:rPr>
                      <m:t>∈</m:t>
                    </m:r>
                    <m:d>
                      <m:dPr>
                        <m:begChr m:val="["/>
                        <m:ctrlPr>
                          <a:rPr lang="en-US" altLang="zh-TW" sz="2400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altLang="zh-TW" sz="2400" i="1">
                            <a:latin typeface="Cambria Math"/>
                            <a:ea typeface="Cambria Math"/>
                          </a:rPr>
                          <m:t>0,</m:t>
                        </m:r>
                        <m:r>
                          <a:rPr lang="en-US" altLang="zh-TW" sz="2400" b="0" i="1" smtClean="0">
                            <a:latin typeface="Cambria Math"/>
                            <a:ea typeface="Cambria Math"/>
                          </a:rPr>
                          <m:t>𝑇</m:t>
                        </m:r>
                      </m:e>
                    </m:d>
                  </m:oMath>
                </a14:m>
                <a:r>
                  <a:rPr lang="zh-TW" altLang="en-US" sz="2400" dirty="0"/>
                  <a:t>  </a:t>
                </a:r>
                <a:r>
                  <a:rPr lang="en-US" altLang="zh-TW" sz="2400" dirty="0"/>
                  <a:t>and </a:t>
                </a:r>
              </a:p>
              <a:p>
                <a:pPr marL="0" indent="0">
                  <a:buNone/>
                </a:pPr>
                <a:r>
                  <a:rPr lang="en-US" altLang="zh-TW" sz="2400" dirty="0"/>
                  <a:t>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2400" i="1" dirty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altLang="zh-TW" sz="2400" b="0" i="1" dirty="0" smtClean="0">
                            <a:latin typeface="Cambria Math"/>
                          </a:rPr>
                          <m:t>𝐶𝐵</m:t>
                        </m:r>
                      </m:sub>
                    </m:sSub>
                    <m:d>
                      <m:dPr>
                        <m:ctrlPr>
                          <a:rPr lang="en-US" altLang="zh-TW" sz="24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  <m:r>
                          <a:rPr lang="en-US" altLang="zh-TW" sz="2400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/>
                              </a:rPr>
                              <m:t>𝐶𝐵</m:t>
                            </m:r>
                          </m:sub>
                        </m:sSub>
                        <m:d>
                          <m:dPr>
                            <m:ctrlPr>
                              <a:rPr lang="en-US" altLang="zh-TW" sz="2400" i="1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400" i="1">
                                    <a:latin typeface="Cambria Math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en-US" altLang="zh-TW" sz="2400" i="1">
                                    <a:latin typeface="Cambria Math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n-US" altLang="zh-TW" sz="2400" i="1">
                                <a:latin typeface="Cambria Math"/>
                              </a:rPr>
                              <m:t>,</m:t>
                            </m:r>
                            <m:r>
                              <a:rPr lang="en-US" altLang="zh-TW" sz="2400" i="1">
                                <a:latin typeface="Cambria Math"/>
                              </a:rPr>
                              <m:t>𝑡</m:t>
                            </m:r>
                          </m:e>
                        </m:d>
                        <m:r>
                          <a:rPr lang="en-US" altLang="zh-TW" sz="2400" i="1">
                            <a:latin typeface="Cambria Math"/>
                          </a:rPr>
                          <m:t>, </m:t>
                        </m:r>
                        <m:r>
                          <a:rPr lang="en-US" altLang="zh-TW" sz="2400" i="1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altLang="zh-TW" sz="2400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altLang="zh-TW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2400" b="0" i="1" smtClean="0">
                            <a:latin typeface="Cambria Math"/>
                          </a:rPr>
                          <m:t>𝑧</m:t>
                        </m:r>
                        <m:r>
                          <a:rPr lang="en-US" altLang="zh-TW" sz="2400" i="1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/>
                          </a:rPr>
                          <m:t>𝐶𝐵</m:t>
                        </m:r>
                      </m:sub>
                    </m:sSub>
                    <m:d>
                      <m:dPr>
                        <m:ctrlPr>
                          <a:rPr lang="en-US" altLang="zh-TW" sz="24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  <m:r>
                          <a:rPr lang="en-US" altLang="zh-TW" sz="2400" i="1">
                            <a:latin typeface="Cambria Math"/>
                          </a:rPr>
                          <m:t>,</m:t>
                        </m:r>
                        <m:r>
                          <a:rPr lang="en-US" altLang="zh-TW" sz="2400" i="1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altLang="zh-TW" sz="2400" b="0" i="1" smtClean="0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US" altLang="zh-TW" sz="2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2400" b="0" i="1" smtClean="0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a:rPr lang="en-US" altLang="zh-TW" sz="2400" i="1">
                        <a:latin typeface="Cambria Math"/>
                      </a:rPr>
                      <m:t>&gt;0</m:t>
                    </m:r>
                  </m:oMath>
                </a14:m>
                <a:r>
                  <a:rPr lang="zh-TW" altLang="en-US" sz="2400" dirty="0"/>
                  <a:t>    </a:t>
                </a:r>
                <a:endParaRPr lang="en-US" altLang="zh-TW" sz="2400" dirty="0"/>
              </a:p>
              <a:p>
                <a:pPr marL="0" indent="0">
                  <a:buNone/>
                </a:pPr>
                <a:endParaRPr lang="en-US" altLang="zh-TW" sz="2400" dirty="0"/>
              </a:p>
              <a:p>
                <a:pPr marL="0" indent="0">
                  <a:buNone/>
                </a:pPr>
                <a:r>
                  <a:rPr lang="en-US" altLang="zh-TW" sz="2400" dirty="0"/>
                  <a:t>      Then</a:t>
                </a:r>
                <a:r>
                  <a:rPr lang="en-US" altLang="zh-TW" sz="2400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2400" b="0" i="1" smtClean="0">
                            <a:latin typeface="Cambria Math"/>
                          </a:rPr>
                          <m:t>𝑧</m:t>
                        </m:r>
                        <m:r>
                          <a:rPr lang="en-US" altLang="zh-TW" sz="2400" i="1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/>
                          </a:rPr>
                          <m:t>𝐶𝐵</m:t>
                        </m:r>
                      </m:sub>
                    </m:sSub>
                    <m:d>
                      <m:dPr>
                        <m:ctrlPr>
                          <a:rPr lang="en-US" altLang="zh-TW" sz="24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  <m:r>
                          <a:rPr lang="en-US" altLang="zh-TW" sz="2400" i="1">
                            <a:latin typeface="Cambria Math"/>
                          </a:rPr>
                          <m:t>,</m:t>
                        </m:r>
                        <m:r>
                          <a:rPr lang="en-US" altLang="zh-TW" sz="2400" i="1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altLang="zh-TW" sz="2400" b="0" i="1" smtClean="0">
                        <a:latin typeface="Cambria Math"/>
                      </a:rPr>
                      <m:t>&gt;</m:t>
                    </m:r>
                    <m:sSub>
                      <m:sSubPr>
                        <m:ctrlPr>
                          <a:rPr lang="en-US" altLang="zh-TW" sz="2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altLang="zh-TW" sz="2400" i="1"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a:rPr lang="en-US" altLang="zh-TW" sz="2400" dirty="0">
                        <a:latin typeface="Cambria Math"/>
                        <a:ea typeface="Cambria Math"/>
                      </a:rPr>
                      <m:t>⇔</m:t>
                    </m:r>
                    <m:sSub>
                      <m:sSubPr>
                        <m:ctrlPr>
                          <a:rPr lang="en-US" altLang="zh-TW" sz="2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/>
                          </a:rPr>
                          <m:t>𝐶𝐵</m:t>
                        </m:r>
                      </m:sub>
                    </m:sSub>
                    <m:d>
                      <m:dPr>
                        <m:ctrlPr>
                          <a:rPr lang="en-US" altLang="zh-TW" sz="24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  <m:r>
                          <a:rPr lang="en-US" altLang="zh-TW" sz="2400" i="1">
                            <a:latin typeface="Cambria Math"/>
                          </a:rPr>
                          <m:t>,</m:t>
                        </m:r>
                        <m:r>
                          <a:rPr lang="en-US" altLang="zh-TW" sz="2400" i="1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altLang="zh-TW" sz="2400" b="0" i="1" smtClean="0">
                        <a:latin typeface="Cambria Math"/>
                      </a:rPr>
                      <m:t>&gt;</m:t>
                    </m:r>
                    <m:sSub>
                      <m:sSubPr>
                        <m:ctrlPr>
                          <a:rPr lang="en-US" altLang="zh-TW" sz="2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altLang="zh-TW" sz="2400" i="1">
                            <a:latin typeface="Cambria Math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zh-TW" altLang="en-US" sz="2400" dirty="0" smtClean="0"/>
                  <a:t> </a:t>
                </a:r>
                <a:r>
                  <a:rPr lang="en-US" altLang="zh-TW" sz="2400" dirty="0" smtClean="0"/>
                  <a:t>,</a:t>
                </a:r>
                <a:r>
                  <a:rPr lang="zh-TW" altLang="en-US" sz="2400" dirty="0" smtClean="0"/>
                  <a:t>  </a:t>
                </a:r>
                <a14:m>
                  <m:oMath xmlns:m="http://schemas.openxmlformats.org/officeDocument/2006/math">
                    <m:r>
                      <a:rPr lang="zh-TW" altLang="en-US" sz="2400" i="1" dirty="0" smtClean="0">
                        <a:latin typeface="Cambria Math"/>
                      </a:rPr>
                      <m:t>∵</m:t>
                    </m:r>
                    <m:r>
                      <a:rPr lang="en-US" altLang="zh-TW" sz="2400" b="0" i="1" dirty="0" smtClean="0">
                        <a:latin typeface="Cambria Math"/>
                      </a:rPr>
                      <m:t>0&lt;</m:t>
                    </m:r>
                    <m:r>
                      <a:rPr lang="en-US" altLang="zh-TW" sz="2400" b="0" i="1" dirty="0" smtClean="0">
                        <a:latin typeface="Cambria Math"/>
                      </a:rPr>
                      <m:t>𝑧</m:t>
                    </m:r>
                    <m:r>
                      <a:rPr lang="en-US" altLang="zh-TW" sz="2400" b="0" i="1" dirty="0" smtClean="0">
                        <a:latin typeface="Cambria Math"/>
                      </a:rPr>
                      <m:t>&lt;1</m:t>
                    </m:r>
                  </m:oMath>
                </a14:m>
                <a:endParaRPr lang="zh-TW" altLang="en-US" sz="2400" dirty="0"/>
              </a:p>
              <a:p>
                <a:pPr marL="0" indent="0">
                  <a:buNone/>
                </a:pPr>
                <a:endParaRPr lang="en-US" altLang="zh-TW" dirty="0" smtClean="0"/>
              </a:p>
              <a:p>
                <a:pPr marL="0" indent="0">
                  <a:buNone/>
                </a:pPr>
                <a:endParaRPr lang="zh-TW" altLang="en-US" sz="2800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3528" y="260648"/>
                <a:ext cx="8568952" cy="6264696"/>
              </a:xfrm>
              <a:blipFill rotWithShape="1">
                <a:blip r:embed="rId2"/>
                <a:stretch>
                  <a:fillRect l="-1067" t="-77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文字方塊 3"/>
          <p:cNvSpPr txBox="1"/>
          <p:nvPr/>
        </p:nvSpPr>
        <p:spPr>
          <a:xfrm>
            <a:off x="3493559" y="2907512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>
                <a:solidFill>
                  <a:srgbClr val="FF0000"/>
                </a:solidFill>
              </a:rPr>
              <a:t>n</a:t>
            </a:r>
            <a:r>
              <a:rPr lang="en-US" altLang="zh-TW" b="1" dirty="0" smtClean="0">
                <a:solidFill>
                  <a:srgbClr val="FF0000"/>
                </a:solidFill>
              </a:rPr>
              <a:t>ot in </a:t>
            </a:r>
            <a:r>
              <a:rPr lang="en-US" altLang="zh-TW" b="1" dirty="0">
                <a:solidFill>
                  <a:srgbClr val="FF0000"/>
                </a:solidFill>
              </a:rPr>
              <a:t>U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cxnSp>
        <p:nvCxnSpPr>
          <p:cNvPr id="5" name="直線接點 4"/>
          <p:cNvCxnSpPr/>
          <p:nvPr/>
        </p:nvCxnSpPr>
        <p:spPr>
          <a:xfrm>
            <a:off x="3347864" y="2907512"/>
            <a:ext cx="50405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163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>
          <a:xfrm>
            <a:off x="755576" y="2636912"/>
            <a:ext cx="7772400" cy="1470025"/>
          </a:xfrm>
        </p:spPr>
        <p:txBody>
          <a:bodyPr/>
          <a:lstStyle/>
          <a:p>
            <a:r>
              <a:rPr lang="en-US" altLang="zh-TW" dirty="0"/>
              <a:t>Part </a:t>
            </a:r>
            <a:r>
              <a:rPr lang="en-US" altLang="zh-TW" dirty="0" smtClean="0"/>
              <a:t>2.B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00432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0" y="1052736"/>
                <a:ext cx="9144000" cy="5616624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sz="2800" b="0" i="1" dirty="0" smtClean="0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altLang="zh-TW" sz="2800" b="0" i="1" dirty="0" smtClean="0">
                              <a:latin typeface="Cambria Math"/>
                            </a:rPr>
                            <m:t>𝑃𝐶𝐵</m:t>
                          </m:r>
                        </m:sub>
                      </m:sSub>
                      <m:d>
                        <m:dPr>
                          <m:ctrlPr>
                            <a:rPr lang="en-US" altLang="zh-TW" sz="2800" i="1" dirty="0">
                              <a:latin typeface="Cambria Math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altLang="zh-TW" sz="2800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altLang="zh-TW" sz="2800" i="1">
                                  <a:latin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altLang="zh-TW" sz="2800" i="1">
                                  <a:latin typeface="Cambria Math"/>
                                </a:rPr>
                                <m:t>𝑡</m:t>
                              </m:r>
                            </m:sub>
                            <m:sup/>
                          </m:sSubSup>
                          <m:r>
                            <a:rPr lang="en-US" altLang="zh-TW" sz="2800" i="1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sz="28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sz="2800" i="1">
                                  <a:latin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zh-TW" sz="2800" i="1">
                                  <a:latin typeface="Cambria Math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altLang="zh-TW" sz="2800" i="1">
                              <a:latin typeface="Cambria Math"/>
                            </a:rPr>
                            <m:t>,</m:t>
                          </m:r>
                          <m:r>
                            <a:rPr lang="en-US" altLang="zh-TW" sz="2800" i="1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altLang="zh-TW" sz="28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altLang="zh-TW" sz="28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en-US" altLang="zh-TW" sz="2800" i="1">
                              <a:latin typeface="Cambria Math"/>
                            </a:rPr>
                            <m:t>𝑡</m:t>
                          </m:r>
                        </m:sub>
                      </m:sSub>
                      <m:r>
                        <a:rPr lang="en-US" altLang="zh-TW" sz="2800" i="1">
                          <a:latin typeface="Cambria Math"/>
                        </a:rPr>
                        <m:t>−</m:t>
                      </m:r>
                      <m:sPre>
                        <m:sPrePr>
                          <m:ctrlPr>
                            <a:rPr lang="en-US" altLang="zh-TW" sz="2800" i="1">
                              <a:latin typeface="Cambria Math"/>
                            </a:rPr>
                          </m:ctrlPr>
                        </m:sPrePr>
                        <m:sub>
                          <m:r>
                            <a:rPr lang="en-US" altLang="zh-TW" sz="2800" i="1">
                              <a:latin typeface="Cambria Math"/>
                            </a:rPr>
                            <m:t>𝑡</m:t>
                          </m:r>
                          <m:r>
                            <a:rPr lang="en-US" altLang="zh-TW" sz="2800" i="1">
                              <a:latin typeface="Cambria Math"/>
                              <a:ea typeface="Cambria Math"/>
                            </a:rPr>
                            <m:t>≤</m:t>
                          </m:r>
                          <m:r>
                            <a:rPr lang="zh-TW" altLang="en-US" sz="2800" i="1">
                              <a:latin typeface="Cambria Math"/>
                              <a:ea typeface="Cambria Math"/>
                            </a:rPr>
                            <m:t>𝜏</m:t>
                          </m:r>
                          <m:r>
                            <a:rPr lang="zh-TW" altLang="en-US" sz="2800" i="1">
                              <a:latin typeface="Cambria Math"/>
                              <a:ea typeface="Cambria Math"/>
                            </a:rPr>
                            <m:t>≤</m:t>
                          </m:r>
                          <m:r>
                            <a:rPr lang="en-US" altLang="zh-TW" sz="2800" i="1">
                              <a:latin typeface="Cambria Math"/>
                              <a:ea typeface="Cambria Math"/>
                            </a:rPr>
                            <m:t>𝑇</m:t>
                          </m:r>
                        </m:sub>
                        <m:sup>
                          <m:r>
                            <a:rPr lang="en-US" altLang="zh-TW" sz="2800" i="1">
                              <a:latin typeface="Cambria Math"/>
                            </a:rPr>
                            <m:t>𝑠𝑢𝑝</m:t>
                          </m:r>
                        </m:sup>
                        <m:e>
                          <m:acc>
                            <m:accPr>
                              <m:chr m:val="̃"/>
                              <m:ctrlPr>
                                <a:rPr lang="en-US" altLang="zh-TW" sz="2800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altLang="zh-TW" sz="2800" i="1">
                                  <a:latin typeface="Cambria Math"/>
                                </a:rPr>
                                <m:t>𝐸</m:t>
                              </m:r>
                            </m:e>
                          </m:acc>
                          <m:r>
                            <a:rPr lang="en-US" altLang="zh-TW" sz="2800" i="1">
                              <a:latin typeface="Cambria Math"/>
                            </a:rPr>
                            <m:t>[</m:t>
                          </m:r>
                          <m:sSub>
                            <m:sSubPr>
                              <m:ctrlPr>
                                <a:rPr lang="en-US" altLang="zh-TW" sz="28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zh-TW" altLang="en-US" sz="2800" i="1">
                                  <a:latin typeface="Cambria Math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altLang="zh-TW" sz="2800" i="1">
                                  <a:latin typeface="Cambria Math"/>
                                </a:rPr>
                                <m:t>𝑡</m:t>
                              </m:r>
                              <m:r>
                                <a:rPr lang="en-US" altLang="zh-TW" sz="2800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zh-TW" altLang="en-US" sz="2800" i="1">
                                  <a:latin typeface="Cambria Math"/>
                                </a:rPr>
                                <m:t>𝜏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altLang="zh-TW" sz="2800" i="1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zh-TW" sz="28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sz="28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800" i="1">
                                          <a:latin typeface="Cambria Math"/>
                                        </a:rPr>
                                        <m:t>𝑧𝑉</m:t>
                                      </m:r>
                                    </m:e>
                                    <m:sub>
                                      <m:r>
                                        <a:rPr lang="zh-TW" altLang="en-US" sz="2800" i="1">
                                          <a:latin typeface="Cambria Math"/>
                                        </a:rPr>
                                        <m:t>𝜏</m:t>
                                      </m:r>
                                    </m:sub>
                                  </m:sSub>
                                  <m:r>
                                    <a:rPr lang="en-US" altLang="zh-TW" sz="2800" i="1">
                                      <a:latin typeface="Cambria Math"/>
                                      <a:ea typeface="Cambria Math"/>
                                    </a:rPr>
                                    <m:t>∨</m:t>
                                  </m:r>
                                  <m:sSubSup>
                                    <m:sSubSupPr>
                                      <m:ctrlPr>
                                        <a:rPr lang="en-US" altLang="zh-TW" sz="2800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zh-TW" sz="2800" i="1">
                                          <a:latin typeface="Cambria Math"/>
                                          <a:ea typeface="Cambria Math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zh-TW" altLang="en-US" sz="2800" i="1">
                                          <a:latin typeface="Cambria Math"/>
                                        </a:rPr>
                                        <m:t>𝜏</m:t>
                                      </m:r>
                                    </m:sub>
                                    <m:sup>
                                      <m:r>
                                        <a:rPr lang="en-US" altLang="zh-TW" sz="2800" i="1">
                                          <a:latin typeface="Cambria Math"/>
                                          <a:ea typeface="Cambria Math"/>
                                        </a:rPr>
                                        <m:t>𝑃</m:t>
                                      </m:r>
                                    </m:sup>
                                  </m:sSubSup>
                                  <m:r>
                                    <a:rPr lang="en-US" altLang="zh-TW" sz="2800" b="0" i="1" smtClean="0">
                                      <a:latin typeface="Cambria Math"/>
                                    </a:rPr>
                                    <m:t>−</m:t>
                                  </m:r>
                                  <m:sSubSup>
                                    <m:sSubSupPr>
                                      <m:ctrlPr>
                                        <a:rPr lang="en-US" altLang="zh-TW" sz="2800" i="1">
                                          <a:latin typeface="Cambria Math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zh-TW" sz="2800" i="1">
                                          <a:latin typeface="Cambria Math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zh-TW" altLang="en-US" sz="2800" i="1">
                                          <a:latin typeface="Cambria Math"/>
                                        </a:rPr>
                                        <m:t>𝜏</m:t>
                                      </m:r>
                                    </m:sub>
                                    <m:sup/>
                                  </m:sSubSup>
                                </m:e>
                              </m:d>
                            </m:e>
                            <m:sup>
                              <m:r>
                                <a:rPr lang="en-US" altLang="zh-TW" sz="2800" i="1">
                                  <a:latin typeface="Cambria Math"/>
                                </a:rPr>
                                <m:t>+</m:t>
                              </m:r>
                            </m:sup>
                          </m:sSup>
                          <m:r>
                            <a:rPr lang="en-US" altLang="zh-TW" sz="2800" i="1">
                              <a:latin typeface="Cambria Math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altLang="zh-TW" sz="28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sz="2800" i="1">
                                  <a:latin typeface="Cambria Math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altLang="zh-TW" sz="2800" i="1">
                                  <a:latin typeface="Cambria Math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altLang="zh-TW" sz="2800" i="1">
                              <a:latin typeface="Cambria Math"/>
                            </a:rPr>
                            <m:t>]</m:t>
                          </m:r>
                        </m:e>
                      </m:sPre>
                    </m:oMath>
                  </m:oMathPara>
                </a14:m>
                <a:endParaRPr lang="en-US" altLang="zh-TW" sz="2800" b="0" dirty="0" smtClean="0"/>
              </a:p>
              <a:p>
                <a:pPr marL="0" indent="0">
                  <a:buNone/>
                </a:pPr>
                <a:endParaRPr lang="en-US" altLang="zh-TW" sz="2800" dirty="0"/>
              </a:p>
              <a:p>
                <a:r>
                  <a:rPr lang="en-US" altLang="zh-TW" sz="2800" b="1" u="sng" dirty="0" smtClean="0"/>
                  <a:t>Theorem </a:t>
                </a:r>
                <a:endParaRPr lang="en-US" altLang="zh-TW" sz="2400" dirty="0" smtClean="0"/>
              </a:p>
              <a:p>
                <a:pPr marL="0" indent="0">
                  <a:buNone/>
                </a:pPr>
                <a:r>
                  <a:rPr lang="en-US" altLang="zh-TW" sz="2400" dirty="0" smtClean="0"/>
                  <a:t>      1.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sz="24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altLang="zh-TW" sz="2400" i="1">
                            <a:latin typeface="Cambria Math"/>
                          </a:rPr>
                          <m:t> </m:t>
                        </m:r>
                        <m:r>
                          <a:rPr lang="en-US" altLang="zh-TW" sz="2400" i="1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altLang="zh-TW" sz="2400" i="1">
                            <a:latin typeface="Cambria Math"/>
                          </a:rPr>
                          <m:t>𝑡</m:t>
                        </m:r>
                      </m:sub>
                      <m:sup>
                        <m:r>
                          <a:rPr lang="en-US" altLang="zh-TW" sz="2400" i="1">
                            <a:latin typeface="Cambria Math"/>
                          </a:rPr>
                          <m:t>(1)</m:t>
                        </m:r>
                      </m:sup>
                    </m:sSubSup>
                    <m:r>
                      <a:rPr lang="en-US" altLang="zh-TW" sz="2400" i="1" smtClean="0">
                        <a:latin typeface="Cambria Math"/>
                        <a:ea typeface="Cambria Math"/>
                      </a:rPr>
                      <m:t>≠</m:t>
                    </m:r>
                    <m:sSubSup>
                      <m:sSubSupPr>
                        <m:ctrlPr>
                          <a:rPr lang="en-US" altLang="zh-TW" sz="24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altLang="zh-TW" sz="2400" i="1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altLang="zh-TW" sz="2400" i="1">
                            <a:latin typeface="Cambria Math"/>
                          </a:rPr>
                          <m:t>𝑡</m:t>
                        </m:r>
                      </m:sub>
                      <m:sup>
                        <m:r>
                          <a:rPr lang="en-US" altLang="zh-TW" sz="2400" i="1">
                            <a:latin typeface="Cambria Math"/>
                          </a:rPr>
                          <m:t>(2)</m:t>
                        </m:r>
                      </m:sup>
                    </m:sSubSup>
                  </m:oMath>
                </a14:m>
                <a:r>
                  <a:rPr lang="en-US" altLang="zh-TW" sz="2400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TW" sz="2400" i="1">
                        <a:latin typeface="Cambria Math"/>
                        <a:ea typeface="Cambria Math"/>
                      </a:rPr>
                      <m:t>⇒</m:t>
                    </m:r>
                  </m:oMath>
                </a14:m>
                <a:r>
                  <a:rPr lang="en-US" altLang="zh-TW" sz="2400" dirty="0" smtClean="0"/>
                  <a:t>  </a:t>
                </a:r>
                <a14:m>
                  <m:oMath xmlns:m="http://schemas.openxmlformats.org/officeDocument/2006/math">
                    <m:r>
                      <a:rPr lang="en-US" altLang="zh-TW" sz="2400" b="0" i="0" dirty="0" smtClean="0">
                        <a:latin typeface="Cambria Math"/>
                      </a:rPr>
                      <m:t>0&lt;</m:t>
                    </m:r>
                    <m:f>
                      <m:fPr>
                        <m:ctrlPr>
                          <a:rPr lang="en-US" altLang="zh-TW" sz="2400" i="1" dirty="0" smtClean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TW" sz="2400" i="1" dirty="0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sz="2400" b="0" i="1" dirty="0" smtClean="0">
                                <a:latin typeface="Cambria Math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zh-TW" sz="2400" b="0" i="1" dirty="0" smtClean="0">
                                <a:latin typeface="Cambria Math"/>
                              </a:rPr>
                              <m:t>𝑃𝐶𝐵</m:t>
                            </m:r>
                          </m:sub>
                        </m:sSub>
                        <m:d>
                          <m:dPr>
                            <m:ctrlPr>
                              <a:rPr lang="en-US" altLang="zh-TW" sz="2400" i="1" dirty="0">
                                <a:latin typeface="Cambria Math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altLang="zh-TW" sz="2400" i="1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altLang="zh-TW" sz="2400" i="1">
                                    <a:latin typeface="Cambria Math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en-US" altLang="zh-TW" sz="2400" i="1">
                                    <a:latin typeface="Cambria Math"/>
                                  </a:rPr>
                                  <m:t>𝑡</m:t>
                                </m:r>
                              </m:sub>
                              <m:sup>
                                <m:d>
                                  <m:dPr>
                                    <m:ctrlPr>
                                      <a:rPr lang="en-US" altLang="zh-TW" sz="2400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TW" sz="2400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e>
                                </m:d>
                              </m:sup>
                            </m:sSubSup>
                            <m:r>
                              <a:rPr lang="en-US" altLang="zh-TW" sz="2400" i="1">
                                <a:latin typeface="Cambria Math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zh-TW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400" i="1">
                                    <a:latin typeface="Cambria Math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en-US" altLang="zh-TW" sz="2400" i="1">
                                    <a:latin typeface="Cambria Math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n-US" altLang="zh-TW" sz="2400" i="1">
                                <a:latin typeface="Cambria Math"/>
                              </a:rPr>
                              <m:t>,</m:t>
                            </m:r>
                            <m:r>
                              <a:rPr lang="en-US" altLang="zh-TW" sz="2400" i="1">
                                <a:latin typeface="Cambria Math"/>
                              </a:rPr>
                              <m:t>𝑡</m:t>
                            </m:r>
                          </m:e>
                        </m:d>
                        <m:r>
                          <a:rPr lang="en-US" altLang="zh-TW" sz="2400" b="0" i="1" smtClean="0">
                            <a:latin typeface="Cambria Math"/>
                          </a:rPr>
                          <m:t> −</m:t>
                        </m:r>
                        <m:r>
                          <m:rPr>
                            <m:nor/>
                          </m:rPr>
                          <a:rPr lang="en-US" altLang="zh-TW" sz="2400" dirty="0"/>
                          <m:t> </m:t>
                        </m:r>
                        <m:sSub>
                          <m:sSubPr>
                            <m:ctrlPr>
                              <a:rPr lang="en-US" altLang="zh-TW" sz="2400" i="1" dirty="0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sz="2400" b="0" i="1" dirty="0" smtClean="0">
                                <a:latin typeface="Cambria Math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zh-TW" sz="2400" b="0" i="1" dirty="0" smtClean="0">
                                <a:latin typeface="Cambria Math"/>
                              </a:rPr>
                              <m:t>𝑃𝐶𝐵</m:t>
                            </m:r>
                          </m:sub>
                        </m:sSub>
                        <m:d>
                          <m:dPr>
                            <m:ctrlPr>
                              <a:rPr lang="en-US" altLang="zh-TW" sz="2400" i="1" dirty="0">
                                <a:latin typeface="Cambria Math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altLang="zh-TW" sz="2400" i="1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altLang="zh-TW" sz="2400" i="1">
                                    <a:latin typeface="Cambria Math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en-US" altLang="zh-TW" sz="2400" i="1">
                                    <a:latin typeface="Cambria Math"/>
                                  </a:rPr>
                                  <m:t>𝑡</m:t>
                                </m:r>
                              </m:sub>
                              <m:sup>
                                <m:d>
                                  <m:dPr>
                                    <m:ctrlPr>
                                      <a:rPr lang="en-US" altLang="zh-TW" sz="2400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TW" sz="24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e>
                                </m:d>
                              </m:sup>
                            </m:sSubSup>
                            <m:r>
                              <a:rPr lang="en-US" altLang="zh-TW" sz="2400" i="1">
                                <a:latin typeface="Cambria Math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zh-TW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400" i="1">
                                    <a:latin typeface="Cambria Math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en-US" altLang="zh-TW" sz="2400" i="1">
                                    <a:latin typeface="Cambria Math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n-US" altLang="zh-TW" sz="2400" i="1">
                                <a:latin typeface="Cambria Math"/>
                              </a:rPr>
                              <m:t>,</m:t>
                            </m:r>
                            <m:r>
                              <a:rPr lang="en-US" altLang="zh-TW" sz="2400" i="1">
                                <a:latin typeface="Cambria Math"/>
                              </a:rPr>
                              <m:t>𝑡</m:t>
                            </m:r>
                          </m:e>
                        </m:d>
                      </m:num>
                      <m:den>
                        <m:sSubSup>
                          <m:sSubSupPr>
                            <m:ctrlPr>
                              <a:rPr lang="en-US" altLang="zh-TW" sz="2400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altLang="zh-TW" sz="2400" i="1">
                                <a:latin typeface="Cambria Math"/>
                              </a:rPr>
                              <m:t> </m:t>
                            </m:r>
                            <m:r>
                              <a:rPr lang="en-US" altLang="zh-TW" sz="2400" i="1"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/>
                              </a:rPr>
                              <m:t>𝑡</m:t>
                            </m:r>
                          </m:sub>
                          <m:sup>
                            <m:r>
                              <a:rPr lang="en-US" altLang="zh-TW" sz="2400" i="1">
                                <a:latin typeface="Cambria Math"/>
                              </a:rPr>
                              <m:t>(</m:t>
                            </m:r>
                            <m:r>
                              <a:rPr lang="en-US" altLang="zh-TW" sz="2400" b="0" i="1" smtClean="0">
                                <a:latin typeface="Cambria Math"/>
                              </a:rPr>
                              <m:t>1</m:t>
                            </m:r>
                            <m:r>
                              <a:rPr lang="en-US" altLang="zh-TW" sz="2400" i="1">
                                <a:latin typeface="Cambria Math"/>
                              </a:rPr>
                              <m:t>)</m:t>
                            </m:r>
                          </m:sup>
                        </m:sSubSup>
                        <m:r>
                          <a:rPr lang="en-US" altLang="zh-TW" sz="2400" b="0" i="1" smtClean="0">
                            <a:latin typeface="Cambria Math"/>
                          </a:rPr>
                          <m:t>−</m:t>
                        </m:r>
                        <m:sSubSup>
                          <m:sSubSupPr>
                            <m:ctrlPr>
                              <a:rPr lang="en-US" altLang="zh-TW" sz="2400" i="1" smtClean="0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altLang="zh-TW" sz="2400" i="1"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/>
                              </a:rPr>
                              <m:t>𝑡</m:t>
                            </m:r>
                          </m:sub>
                          <m:sup>
                            <m:r>
                              <a:rPr lang="en-US" altLang="zh-TW" sz="2400" i="1">
                                <a:latin typeface="Cambria Math"/>
                              </a:rPr>
                              <m:t>(</m:t>
                            </m:r>
                            <m:r>
                              <a:rPr lang="en-US" altLang="zh-TW" sz="2400" b="0" i="1" smtClean="0">
                                <a:latin typeface="Cambria Math"/>
                              </a:rPr>
                              <m:t>2</m:t>
                            </m:r>
                            <m:r>
                              <a:rPr lang="en-US" altLang="zh-TW" sz="2400" i="1">
                                <a:latin typeface="Cambria Math"/>
                              </a:rPr>
                              <m:t>)</m:t>
                            </m:r>
                          </m:sup>
                        </m:sSubSup>
                      </m:den>
                    </m:f>
                    <m:r>
                      <a:rPr lang="en-US" altLang="zh-TW" sz="2400" i="1" dirty="0">
                        <a:latin typeface="Cambria Math"/>
                        <a:ea typeface="Cambria Math"/>
                      </a:rPr>
                      <m:t>≥</m:t>
                    </m:r>
                    <m:r>
                      <a:rPr lang="en-US" altLang="zh-TW" sz="2400" b="0" i="1" dirty="0" smtClean="0">
                        <a:latin typeface="Cambria Math"/>
                        <a:ea typeface="Cambria Math"/>
                      </a:rPr>
                      <m:t>−1</m:t>
                    </m:r>
                  </m:oMath>
                </a14:m>
                <a:r>
                  <a:rPr lang="en-US" altLang="zh-TW" sz="2400" dirty="0"/>
                  <a:t>   </a:t>
                </a:r>
                <a:endParaRPr lang="en-US" altLang="zh-TW" sz="2400" dirty="0" smtClean="0"/>
              </a:p>
              <a:p>
                <a:pPr marL="0" indent="0">
                  <a:buNone/>
                </a:pPr>
                <a:r>
                  <a:rPr lang="en-US" altLang="zh-TW" sz="2400" dirty="0" smtClean="0"/>
                  <a:t>      2.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sz="24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altLang="zh-TW" sz="2400" i="1">
                            <a:latin typeface="Cambria Math"/>
                          </a:rPr>
                          <m:t> </m:t>
                        </m:r>
                        <m:r>
                          <a:rPr lang="en-US" altLang="zh-TW" sz="2400" b="0" i="1" smtClean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altLang="zh-TW" sz="2400" i="1">
                            <a:latin typeface="Cambria Math"/>
                          </a:rPr>
                          <m:t>𝑡</m:t>
                        </m:r>
                      </m:sub>
                      <m:sup>
                        <m:r>
                          <a:rPr lang="en-US" altLang="zh-TW" sz="2400" i="1">
                            <a:latin typeface="Cambria Math"/>
                          </a:rPr>
                          <m:t>(1)</m:t>
                        </m:r>
                      </m:sup>
                    </m:sSubSup>
                    <m:r>
                      <a:rPr lang="en-US" altLang="zh-TW" sz="2400" b="0" i="1" smtClean="0">
                        <a:latin typeface="Cambria Math"/>
                      </a:rPr>
                      <m:t>&lt;</m:t>
                    </m:r>
                    <m:sSubSup>
                      <m:sSubSupPr>
                        <m:ctrlPr>
                          <a:rPr lang="en-US" altLang="zh-TW" sz="24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altLang="zh-TW" sz="2400" b="0" i="1" smtClean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altLang="zh-TW" sz="2400" i="1">
                            <a:latin typeface="Cambria Math"/>
                          </a:rPr>
                          <m:t>𝑡</m:t>
                        </m:r>
                      </m:sub>
                      <m:sup>
                        <m:r>
                          <a:rPr lang="en-US" altLang="zh-TW" sz="2400" i="1">
                            <a:latin typeface="Cambria Math"/>
                          </a:rPr>
                          <m:t>(2)</m:t>
                        </m:r>
                      </m:sup>
                    </m:sSubSup>
                    <m:r>
                      <a:rPr lang="en-US" altLang="zh-TW" sz="2400" i="1">
                        <a:latin typeface="Cambria Math"/>
                        <a:ea typeface="Cambria Math"/>
                      </a:rPr>
                      <m:t>⇒</m:t>
                    </m:r>
                  </m:oMath>
                </a14:m>
                <a:r>
                  <a:rPr lang="en-US" altLang="zh-TW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2400" b="0" i="1" dirty="0" smtClean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altLang="zh-TW" sz="2400" b="0" i="1" dirty="0" smtClean="0">
                            <a:latin typeface="Cambria Math"/>
                          </a:rPr>
                          <m:t>𝑃𝐶𝐵</m:t>
                        </m:r>
                      </m:sub>
                    </m:sSub>
                    <m:d>
                      <m:dPr>
                        <m:ctrlPr>
                          <a:rPr lang="en-US" altLang="zh-TW" sz="2400" i="1" dirty="0">
                            <a:latin typeface="Cambria Math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altLang="zh-TW" sz="2400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altLang="zh-TW" sz="2400" i="1"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/>
                              </a:rPr>
                              <m:t>𝑡</m:t>
                            </m:r>
                          </m:sub>
                          <m:sup/>
                        </m:sSubSup>
                        <m:r>
                          <a:rPr lang="en-US" altLang="zh-TW" sz="2400" i="1">
                            <a:latin typeface="Cambria Math"/>
                          </a:rPr>
                          <m:t>,</m:t>
                        </m:r>
                        <m:sSubSup>
                          <m:sSubSupPr>
                            <m:ctrlPr>
                              <a:rPr lang="en-US" altLang="zh-TW" sz="2400" i="1" smtClean="0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altLang="zh-TW" sz="2400" b="0" i="1" smtClean="0">
                                <a:latin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/>
                              </a:rPr>
                              <m:t>𝑡</m:t>
                            </m:r>
                          </m:sub>
                          <m:sup>
                            <m:r>
                              <a:rPr lang="en-US" altLang="zh-TW" sz="2400" b="0" i="1" smtClean="0">
                                <a:latin typeface="Cambria Math"/>
                              </a:rPr>
                              <m:t>(1)</m:t>
                            </m:r>
                          </m:sup>
                        </m:sSubSup>
                        <m:r>
                          <a:rPr lang="en-US" altLang="zh-TW" sz="2400" i="1">
                            <a:latin typeface="Cambria Math"/>
                          </a:rPr>
                          <m:t>,</m:t>
                        </m:r>
                        <m:r>
                          <a:rPr lang="en-US" altLang="zh-TW" sz="2400" i="1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altLang="zh-TW" sz="2400" b="0" i="1" smtClean="0">
                        <a:latin typeface="Cambria Math"/>
                      </a:rPr>
                      <m:t>&lt;</m:t>
                    </m:r>
                    <m:r>
                      <m:rPr>
                        <m:nor/>
                      </m:rPr>
                      <a:rPr lang="en-US" altLang="zh-TW" sz="2400" dirty="0"/>
                      <m:t> </m:t>
                    </m:r>
                    <m:sSub>
                      <m:sSubPr>
                        <m:ctrlPr>
                          <a:rPr lang="en-US" altLang="zh-TW" sz="240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2400" b="0" i="1" dirty="0" smtClean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altLang="zh-TW" sz="2400" b="0" i="1" dirty="0" smtClean="0">
                            <a:latin typeface="Cambria Math"/>
                          </a:rPr>
                          <m:t>𝑃𝐶𝐵</m:t>
                        </m:r>
                      </m:sub>
                    </m:sSub>
                    <m:d>
                      <m:dPr>
                        <m:ctrlPr>
                          <a:rPr lang="en-US" altLang="zh-TW" sz="2400" i="1" dirty="0">
                            <a:latin typeface="Cambria Math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altLang="zh-TW" sz="2400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altLang="zh-TW" sz="2400" i="1"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/>
                              </a:rPr>
                              <m:t>𝑡</m:t>
                            </m:r>
                          </m:sub>
                          <m:sup/>
                        </m:sSubSup>
                        <m:r>
                          <a:rPr lang="en-US" altLang="zh-TW" sz="2400" i="1">
                            <a:latin typeface="Cambria Math"/>
                          </a:rPr>
                          <m:t>,</m:t>
                        </m:r>
                        <m:sSubSup>
                          <m:sSubSupPr>
                            <m:ctrlPr>
                              <a:rPr lang="en-US" altLang="zh-TW" sz="2400" i="1" smtClean="0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altLang="zh-TW" sz="2400" b="0" i="1" smtClean="0">
                                <a:latin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/>
                              </a:rPr>
                              <m:t>𝑡</m:t>
                            </m:r>
                          </m:sub>
                          <m:sup>
                            <m:r>
                              <a:rPr lang="en-US" altLang="zh-TW" sz="2400" b="0" i="1" smtClean="0">
                                <a:latin typeface="Cambria Math"/>
                              </a:rPr>
                              <m:t>(2)</m:t>
                            </m:r>
                          </m:sup>
                        </m:sSubSup>
                        <m:r>
                          <a:rPr lang="en-US" altLang="zh-TW" sz="2400" i="1">
                            <a:latin typeface="Cambria Math"/>
                          </a:rPr>
                          <m:t>,</m:t>
                        </m:r>
                        <m:r>
                          <a:rPr lang="en-US" altLang="zh-TW" sz="2400" i="1">
                            <a:latin typeface="Cambria Math"/>
                          </a:rPr>
                          <m:t>𝑡</m:t>
                        </m:r>
                      </m:e>
                    </m:d>
                  </m:oMath>
                </a14:m>
                <a:endParaRPr lang="en-US" altLang="zh-TW" sz="2400" dirty="0" smtClean="0"/>
              </a:p>
              <a:p>
                <a:pPr marL="0" indent="0">
                  <a:buNone/>
                </a:pPr>
                <a:r>
                  <a:rPr lang="en-US" altLang="zh-TW" sz="2400" dirty="0"/>
                  <a:t> </a:t>
                </a:r>
                <a:r>
                  <a:rPr lang="en-US" altLang="zh-TW" sz="2400" dirty="0" smtClean="0"/>
                  <a:t>     3.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sz="24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altLang="zh-TW" sz="2400" b="0" i="1" smtClean="0">
                            <a:latin typeface="Cambria Math"/>
                          </a:rPr>
                          <m:t> </m:t>
                        </m:r>
                        <m:r>
                          <a:rPr lang="en-US" altLang="zh-TW" sz="2400" i="1">
                            <a:latin typeface="Cambria Math"/>
                          </a:rPr>
                          <m:t> </m:t>
                        </m:r>
                        <m:r>
                          <a:rPr lang="en-US" altLang="zh-TW" sz="2400" b="0" i="1" smtClean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altLang="zh-TW" sz="2400" i="1">
                            <a:latin typeface="Cambria Math"/>
                          </a:rPr>
                          <m:t>𝑡</m:t>
                        </m:r>
                      </m:sub>
                      <m:sup>
                        <m:r>
                          <a:rPr lang="en-US" altLang="zh-TW" sz="2400" i="1">
                            <a:latin typeface="Cambria Math"/>
                          </a:rPr>
                          <m:t>(1)</m:t>
                        </m:r>
                      </m:sup>
                    </m:sSubSup>
                    <m:r>
                      <a:rPr lang="en-US" altLang="zh-TW" sz="2400" i="1">
                        <a:latin typeface="Cambria Math"/>
                        <a:ea typeface="Cambria Math"/>
                      </a:rPr>
                      <m:t>≠</m:t>
                    </m:r>
                    <m:sSubSup>
                      <m:sSubSupPr>
                        <m:ctrlPr>
                          <a:rPr lang="en-US" altLang="zh-TW" sz="24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altLang="zh-TW" sz="2400" b="0" i="1" smtClean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altLang="zh-TW" sz="2400" i="1">
                            <a:latin typeface="Cambria Math"/>
                          </a:rPr>
                          <m:t>𝑡</m:t>
                        </m:r>
                      </m:sub>
                      <m:sup>
                        <m:r>
                          <a:rPr lang="en-US" altLang="zh-TW" sz="2400" i="1">
                            <a:latin typeface="Cambria Math"/>
                          </a:rPr>
                          <m:t>(2)</m:t>
                        </m:r>
                      </m:sup>
                    </m:sSubSup>
                  </m:oMath>
                </a14:m>
                <a:r>
                  <a:rPr lang="en-US" altLang="zh-TW" sz="2400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TW" sz="2400" i="1">
                        <a:latin typeface="Cambria Math"/>
                        <a:ea typeface="Cambria Math"/>
                      </a:rPr>
                      <m:t>⇒</m:t>
                    </m:r>
                  </m:oMath>
                </a14:m>
                <a:r>
                  <a:rPr lang="en-US" altLang="zh-TW" sz="2400" dirty="0"/>
                  <a:t> </a:t>
                </a:r>
                <a14:m>
                  <m:oMath xmlns:m="http://schemas.openxmlformats.org/officeDocument/2006/math">
                    <m:r>
                      <a:rPr lang="en-US" altLang="zh-TW" sz="2400" dirty="0" smtClean="0">
                        <a:latin typeface="Cambria Math"/>
                      </a:rPr>
                      <m:t>0</m:t>
                    </m:r>
                    <m:r>
                      <a:rPr lang="en-US" altLang="zh-TW" sz="2400" b="0" i="0" dirty="0" smtClean="0">
                        <a:latin typeface="Cambria Math"/>
                      </a:rPr>
                      <m:t>&lt;</m:t>
                    </m:r>
                    <m:f>
                      <m:fPr>
                        <m:ctrlPr>
                          <a:rPr lang="en-US" altLang="zh-TW" sz="2400" i="1" dirty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TW" sz="2400" i="1" dirty="0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sz="2400" b="0" i="1" dirty="0" smtClean="0">
                                <a:latin typeface="Cambria Math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zh-TW" sz="2400" b="0" i="1" dirty="0" smtClean="0">
                                <a:latin typeface="Cambria Math"/>
                              </a:rPr>
                              <m:t>𝑃𝐶𝐵</m:t>
                            </m:r>
                          </m:sub>
                        </m:sSub>
                        <m:d>
                          <m:dPr>
                            <m:ctrlPr>
                              <a:rPr lang="en-US" altLang="zh-TW" sz="2400" i="1" dirty="0">
                                <a:latin typeface="Cambria Math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altLang="zh-TW" sz="2400" i="1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altLang="zh-TW" sz="2400" i="1">
                                    <a:latin typeface="Cambria Math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en-US" altLang="zh-TW" sz="2400" i="1">
                                    <a:latin typeface="Cambria Math"/>
                                  </a:rPr>
                                  <m:t>𝑡</m:t>
                                </m:r>
                              </m:sub>
                              <m:sup/>
                            </m:sSubSup>
                            <m:r>
                              <a:rPr lang="en-US" altLang="zh-TW" sz="2400" i="1">
                                <a:latin typeface="Cambria Math"/>
                              </a:rPr>
                              <m:t>,</m:t>
                            </m:r>
                            <m:sSubSup>
                              <m:sSubSupPr>
                                <m:ctrlPr>
                                  <a:rPr lang="en-US" altLang="zh-TW" sz="2400" i="1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altLang="zh-TW" sz="2400" i="1">
                                    <a:latin typeface="Cambria Math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en-US" altLang="zh-TW" sz="2400" i="1">
                                    <a:latin typeface="Cambria Math"/>
                                  </a:rPr>
                                  <m:t>𝑡</m:t>
                                </m:r>
                              </m:sub>
                              <m:sup>
                                <m:r>
                                  <a:rPr lang="en-US" altLang="zh-TW" sz="2400" i="1"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en-US" altLang="zh-TW" sz="2400" b="0" i="1" smtClean="0">
                                    <a:latin typeface="Cambria Math"/>
                                  </a:rPr>
                                  <m:t>1</m:t>
                                </m:r>
                                <m:r>
                                  <a:rPr lang="en-US" altLang="zh-TW" sz="2400" i="1">
                                    <a:latin typeface="Cambria Math"/>
                                  </a:rPr>
                                  <m:t>)</m:t>
                                </m:r>
                              </m:sup>
                            </m:sSubSup>
                            <m:r>
                              <a:rPr lang="en-US" altLang="zh-TW" sz="2400" i="1">
                                <a:latin typeface="Cambria Math"/>
                              </a:rPr>
                              <m:t>,</m:t>
                            </m:r>
                            <m:r>
                              <a:rPr lang="en-US" altLang="zh-TW" sz="2400" i="1">
                                <a:latin typeface="Cambria Math"/>
                              </a:rPr>
                              <m:t>𝑡</m:t>
                            </m:r>
                          </m:e>
                        </m:d>
                        <m:r>
                          <a:rPr lang="en-US" altLang="zh-TW" sz="2400" b="0" i="1" smtClean="0">
                            <a:latin typeface="Cambria Math"/>
                          </a:rPr>
                          <m:t> −</m:t>
                        </m:r>
                        <m:r>
                          <m:rPr>
                            <m:nor/>
                          </m:rPr>
                          <a:rPr lang="en-US" altLang="zh-TW" sz="2400" dirty="0"/>
                          <m:t> </m:t>
                        </m:r>
                        <m:sSub>
                          <m:sSubPr>
                            <m:ctrlPr>
                              <a:rPr lang="en-US" altLang="zh-TW" sz="2400" i="1" dirty="0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sz="2400" b="0" i="1" dirty="0" smtClean="0">
                                <a:latin typeface="Cambria Math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zh-TW" sz="2400" b="0" i="1" dirty="0" smtClean="0">
                                <a:latin typeface="Cambria Math"/>
                              </a:rPr>
                              <m:t>𝑃𝐶𝐵</m:t>
                            </m:r>
                          </m:sub>
                        </m:sSub>
                        <m:d>
                          <m:dPr>
                            <m:ctrlPr>
                              <a:rPr lang="en-US" altLang="zh-TW" sz="2400" i="1" dirty="0">
                                <a:latin typeface="Cambria Math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altLang="zh-TW" sz="2400" i="1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altLang="zh-TW" sz="2400" i="1">
                                    <a:latin typeface="Cambria Math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en-US" altLang="zh-TW" sz="2400" i="1">
                                    <a:latin typeface="Cambria Math"/>
                                  </a:rPr>
                                  <m:t>𝑡</m:t>
                                </m:r>
                              </m:sub>
                              <m:sup/>
                            </m:sSubSup>
                            <m:r>
                              <a:rPr lang="en-US" altLang="zh-TW" sz="2400" i="1">
                                <a:latin typeface="Cambria Math"/>
                              </a:rPr>
                              <m:t>,</m:t>
                            </m:r>
                            <m:sSubSup>
                              <m:sSubSupPr>
                                <m:ctrlPr>
                                  <a:rPr lang="en-US" altLang="zh-TW" sz="2400" i="1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altLang="zh-TW" sz="2400" i="1">
                                    <a:latin typeface="Cambria Math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en-US" altLang="zh-TW" sz="2400" i="1">
                                    <a:latin typeface="Cambria Math"/>
                                  </a:rPr>
                                  <m:t>𝑡</m:t>
                                </m:r>
                              </m:sub>
                              <m:sup>
                                <m:r>
                                  <a:rPr lang="en-US" altLang="zh-TW" sz="2400" i="1"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en-US" altLang="zh-TW" sz="2400" b="0" i="1" smtClean="0">
                                    <a:latin typeface="Cambria Math"/>
                                  </a:rPr>
                                  <m:t>2</m:t>
                                </m:r>
                                <m:r>
                                  <a:rPr lang="en-US" altLang="zh-TW" sz="2400" i="1">
                                    <a:latin typeface="Cambria Math"/>
                                  </a:rPr>
                                  <m:t>)</m:t>
                                </m:r>
                              </m:sup>
                            </m:sSubSup>
                            <m:r>
                              <a:rPr lang="en-US" altLang="zh-TW" sz="2400" i="1">
                                <a:latin typeface="Cambria Math"/>
                              </a:rPr>
                              <m:t>,</m:t>
                            </m:r>
                            <m:r>
                              <a:rPr lang="en-US" altLang="zh-TW" sz="2400" i="1">
                                <a:latin typeface="Cambria Math"/>
                              </a:rPr>
                              <m:t>𝑡</m:t>
                            </m:r>
                          </m:e>
                        </m:d>
                      </m:num>
                      <m:den>
                        <m:sSubSup>
                          <m:sSubSupPr>
                            <m:ctrlPr>
                              <a:rPr lang="en-US" altLang="zh-TW" sz="2400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altLang="zh-TW" sz="2400" i="1">
                                <a:latin typeface="Cambria Math"/>
                              </a:rPr>
                              <m:t> </m:t>
                            </m:r>
                            <m:r>
                              <a:rPr lang="en-US" altLang="zh-TW" sz="2400" b="0" i="1" smtClean="0">
                                <a:latin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/>
                              </a:rPr>
                              <m:t>𝑡</m:t>
                            </m:r>
                          </m:sub>
                          <m:sup>
                            <m:r>
                              <a:rPr lang="en-US" altLang="zh-TW" sz="2400" i="1">
                                <a:latin typeface="Cambria Math"/>
                              </a:rPr>
                              <m:t>(</m:t>
                            </m:r>
                            <m:r>
                              <a:rPr lang="en-US" altLang="zh-TW" sz="2400" b="0" i="1" smtClean="0">
                                <a:latin typeface="Cambria Math"/>
                              </a:rPr>
                              <m:t>1</m:t>
                            </m:r>
                            <m:r>
                              <a:rPr lang="en-US" altLang="zh-TW" sz="2400" i="1">
                                <a:latin typeface="Cambria Math"/>
                              </a:rPr>
                              <m:t>)</m:t>
                            </m:r>
                          </m:sup>
                        </m:sSubSup>
                        <m:r>
                          <a:rPr lang="en-US" altLang="zh-TW" sz="2400" i="1">
                            <a:latin typeface="Cambria Math"/>
                          </a:rPr>
                          <m:t>−</m:t>
                        </m:r>
                        <m:sSubSup>
                          <m:sSubSupPr>
                            <m:ctrlPr>
                              <a:rPr lang="en-US" altLang="zh-TW" sz="2400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altLang="zh-TW" sz="2400" b="0" i="1" smtClean="0">
                                <a:latin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/>
                              </a:rPr>
                              <m:t>𝑡</m:t>
                            </m:r>
                          </m:sub>
                          <m:sup>
                            <m:r>
                              <a:rPr lang="en-US" altLang="zh-TW" sz="2400" i="1">
                                <a:latin typeface="Cambria Math"/>
                              </a:rPr>
                              <m:t>(</m:t>
                            </m:r>
                            <m:r>
                              <a:rPr lang="en-US" altLang="zh-TW" sz="2400" b="0" i="1" smtClean="0">
                                <a:latin typeface="Cambria Math"/>
                              </a:rPr>
                              <m:t>2</m:t>
                            </m:r>
                            <m:r>
                              <a:rPr lang="en-US" altLang="zh-TW" sz="2400" i="1">
                                <a:latin typeface="Cambria Math"/>
                              </a:rPr>
                              <m:t>)</m:t>
                            </m:r>
                          </m:sup>
                        </m:sSubSup>
                      </m:den>
                    </m:f>
                    <m:r>
                      <a:rPr lang="en-US" altLang="zh-TW" sz="2400" b="0" i="1" smtClean="0">
                        <a:latin typeface="Cambria Math"/>
                      </a:rPr>
                      <m:t>&lt;1</m:t>
                    </m:r>
                  </m:oMath>
                </a14:m>
                <a:r>
                  <a:rPr lang="en-US" altLang="zh-TW" sz="2400" dirty="0" smtClean="0"/>
                  <a:t>  </a:t>
                </a:r>
                <a:r>
                  <a:rPr lang="en-US" altLang="zh-TW" sz="1600" dirty="0" smtClean="0"/>
                  <a:t>(put delta inequality)</a:t>
                </a:r>
                <a:endParaRPr lang="en-US" altLang="zh-TW" sz="1600" dirty="0"/>
              </a:p>
              <a:p>
                <a:pPr marL="0" indent="0">
                  <a:buNone/>
                </a:pPr>
                <a:endParaRPr lang="en-US" altLang="zh-TW" sz="2800" dirty="0" smtClean="0"/>
              </a:p>
              <a:p>
                <a:pPr marL="0" indent="0">
                  <a:buNone/>
                </a:pPr>
                <a:endParaRPr lang="en-US" altLang="zh-TW" sz="2800" dirty="0" smtClean="0"/>
              </a:p>
              <a:p>
                <a:pPr marL="0" indent="0">
                  <a:buNone/>
                </a:pPr>
                <a:endParaRPr lang="zh-TW" altLang="en-US" sz="2800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052736"/>
                <a:ext cx="9144000" cy="5616624"/>
              </a:xfrm>
              <a:blipFill rotWithShape="1">
                <a:blip r:embed="rId3"/>
                <a:stretch>
                  <a:fillRect l="-1133" r="-1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標題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92088"/>
          </a:xfrm>
        </p:spPr>
        <p:txBody>
          <a:bodyPr>
            <a:normAutofit/>
          </a:bodyPr>
          <a:lstStyle/>
          <a:p>
            <a:r>
              <a:rPr lang="en-US" altLang="zh-TW" sz="4000" dirty="0" smtClean="0"/>
              <a:t>Bond Valuation</a:t>
            </a:r>
            <a:endParaRPr lang="zh-TW" altLang="en-US" sz="4000" dirty="0"/>
          </a:p>
        </p:txBody>
      </p:sp>
      <p:sp>
        <p:nvSpPr>
          <p:cNvPr id="9" name="文字方塊 8"/>
          <p:cNvSpPr txBox="1"/>
          <p:nvPr/>
        </p:nvSpPr>
        <p:spPr>
          <a:xfrm>
            <a:off x="7740352" y="6381328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hlinkClick r:id="rId4" action="ppaction://hlinksldjump"/>
              </a:rPr>
              <a:t>Back_p20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869633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>
          <a:xfrm>
            <a:off x="755576" y="2636912"/>
            <a:ext cx="7772400" cy="1470025"/>
          </a:xfrm>
        </p:spPr>
        <p:txBody>
          <a:bodyPr/>
          <a:lstStyle/>
          <a:p>
            <a:r>
              <a:rPr lang="en-US" altLang="zh-TW" dirty="0"/>
              <a:t>Part </a:t>
            </a:r>
            <a:r>
              <a:rPr lang="en-US" altLang="zh-TW" dirty="0" smtClean="0"/>
              <a:t>2.B-1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25495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橢圓 27"/>
          <p:cNvSpPr/>
          <p:nvPr/>
        </p:nvSpPr>
        <p:spPr>
          <a:xfrm>
            <a:off x="5347185" y="3678411"/>
            <a:ext cx="500066" cy="901326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29236" y="116632"/>
                <a:ext cx="9144000" cy="666936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altLang="zh-TW" sz="2800" dirty="0" smtClean="0"/>
                  <a:t> </a:t>
                </a:r>
                <a:r>
                  <a:rPr lang="en-US" altLang="zh-TW" sz="2800" b="1" dirty="0" smtClean="0"/>
                  <a:t>2-1</a:t>
                </a:r>
                <a:r>
                  <a:rPr lang="en-US" altLang="zh-TW" sz="2800" dirty="0" smtClean="0"/>
                  <a:t>  For the </a:t>
                </a:r>
                <a:r>
                  <a:rPr lang="en-US" altLang="zh-TW" sz="2800" b="1" dirty="0" smtClean="0">
                    <a:solidFill>
                      <a:srgbClr val="FF0000"/>
                    </a:solidFill>
                  </a:rPr>
                  <a:t>(default-free) </a:t>
                </a:r>
                <a:r>
                  <a:rPr lang="en-US" altLang="zh-TW" sz="2800" dirty="0" err="1" smtClean="0"/>
                  <a:t>puttable</a:t>
                </a:r>
                <a:r>
                  <a:rPr lang="en-US" altLang="zh-TW" sz="2800" dirty="0" smtClean="0"/>
                  <a:t>-convertible </a:t>
                </a:r>
                <a:r>
                  <a:rPr lang="en-US" altLang="zh-TW" sz="2800" dirty="0"/>
                  <a:t>bond, </a:t>
                </a:r>
                <a:endParaRPr lang="en-US" altLang="zh-TW" sz="2800" dirty="0" smtClean="0"/>
              </a:p>
              <a:p>
                <a:pPr marL="0" indent="0">
                  <a:buNone/>
                </a:pPr>
                <a:r>
                  <a:rPr lang="en-US" altLang="zh-TW" sz="2800" dirty="0"/>
                  <a:t> </a:t>
                </a:r>
                <a:r>
                  <a:rPr lang="en-US" altLang="zh-TW" sz="2800" dirty="0" smtClean="0"/>
                  <a:t>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8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2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𝑽</m:t>
                        </m:r>
                      </m:e>
                      <m:sub>
                        <m:r>
                          <a:rPr lang="en-US" altLang="zh-TW" sz="2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𝒕</m:t>
                        </m:r>
                      </m:sub>
                    </m:sSub>
                    <m:r>
                      <a:rPr lang="en-US" altLang="zh-TW" sz="28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≥</m:t>
                    </m:r>
                    <m:sSubSup>
                      <m:sSubSupPr>
                        <m:ctrlPr>
                          <a:rPr lang="en-US" altLang="zh-TW" sz="2800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</m:ctrlPr>
                      </m:sSubSupPr>
                      <m:e>
                        <m:r>
                          <a:rPr lang="en-US" altLang="zh-TW" sz="2800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𝒌</m:t>
                        </m:r>
                      </m:e>
                      <m:sub>
                        <m:r>
                          <a:rPr lang="en-US" altLang="zh-TW" sz="2800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𝒕</m:t>
                        </m:r>
                      </m:sub>
                      <m:sup>
                        <m:r>
                          <a:rPr lang="en-US" altLang="zh-TW" sz="2800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𝑷</m:t>
                        </m:r>
                      </m:sup>
                    </m:sSubSup>
                    <m:r>
                      <a:rPr lang="en-US" altLang="zh-TW" sz="2800" b="0" i="0" smtClean="0">
                        <a:latin typeface="Cambria Math"/>
                        <a:ea typeface="Cambria Math"/>
                      </a:rPr>
                      <m:t>,</m:t>
                    </m:r>
                  </m:oMath>
                </a14:m>
                <a:endParaRPr lang="en-US" altLang="zh-TW" sz="2800" dirty="0" smtClean="0"/>
              </a:p>
              <a:p>
                <a:pPr marL="0" indent="0">
                  <a:buNone/>
                </a:pPr>
                <a:r>
                  <a:rPr lang="en-US" altLang="zh-TW" sz="2800" dirty="0"/>
                  <a:t> </a:t>
                </a:r>
                <a:r>
                  <a:rPr lang="en-US" altLang="zh-TW" sz="2800" dirty="0" smtClean="0"/>
                  <a:t>         there exists a critical firm </a:t>
                </a:r>
                <a:r>
                  <a:rPr lang="en-US" altLang="zh-TW" sz="2800" dirty="0"/>
                  <a:t>value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/>
                          </a:rPr>
                          <m:t>𝑃𝐶𝐵</m:t>
                        </m:r>
                      </m:sub>
                    </m:sSub>
                    <m:d>
                      <m:dPr>
                        <m:ctrlPr>
                          <a:rPr lang="en-US" altLang="zh-TW" sz="24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  <m:r>
                          <a:rPr lang="en-US" altLang="zh-TW" sz="2400" i="1">
                            <a:latin typeface="Cambria Math"/>
                          </a:rPr>
                          <m:t>,</m:t>
                        </m:r>
                        <m:r>
                          <a:rPr lang="en-US" altLang="zh-TW" sz="2400" i="1">
                            <a:latin typeface="Cambria Math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altLang="zh-TW" sz="2400" dirty="0"/>
                  <a:t>,</a:t>
                </a:r>
                <a:r>
                  <a:rPr lang="zh-TW" altLang="en-US" sz="2400" dirty="0"/>
                  <a:t> </a:t>
                </a:r>
                <a:r>
                  <a:rPr lang="en-US" altLang="zh-TW" sz="2800" dirty="0"/>
                  <a:t>satisfying </a:t>
                </a:r>
                <a:r>
                  <a:rPr lang="zh-TW" altLang="en-US" sz="2800" dirty="0"/>
                  <a:t> </a:t>
                </a:r>
                <a:r>
                  <a:rPr lang="zh-TW" altLang="en-US" sz="2800" dirty="0" smtClean="0"/>
                  <a:t>   </a:t>
                </a:r>
                <a:endParaRPr lang="en-US" altLang="zh-TW" sz="2800" dirty="0" smtClean="0"/>
              </a:p>
              <a:p>
                <a:pPr marL="0" indent="0">
                  <a:buNone/>
                </a:pPr>
                <a:r>
                  <a:rPr lang="en-US" altLang="zh-TW" sz="2800" dirty="0"/>
                  <a:t> </a:t>
                </a:r>
                <a:r>
                  <a:rPr lang="en-US" altLang="zh-TW" sz="2800" dirty="0" smtClean="0"/>
                  <a:t>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/>
                          </a:rPr>
                          <m:t>𝑃𝐶𝐵</m:t>
                        </m:r>
                      </m:sub>
                    </m:sSub>
                    <m:d>
                      <m:dPr>
                        <m:ctrlPr>
                          <a:rPr lang="en-US" altLang="zh-TW" sz="24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  <m:r>
                          <a:rPr lang="en-US" altLang="zh-TW" sz="2400" i="1">
                            <a:latin typeface="Cambria Math"/>
                          </a:rPr>
                          <m:t>,</m:t>
                        </m:r>
                        <m:r>
                          <a:rPr lang="en-US" altLang="zh-TW" sz="2400" i="1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altLang="zh-TW" sz="2400" b="0" i="1" smtClean="0">
                        <a:latin typeface="Cambria Math"/>
                      </a:rPr>
                      <m:t>&gt;</m:t>
                    </m:r>
                    <m:sSubSup>
                      <m:sSubSupPr>
                        <m:ctrlPr>
                          <a:rPr lang="en-US" altLang="zh-TW" sz="2400" i="1" smtClean="0">
                            <a:latin typeface="Cambria Math"/>
                            <a:ea typeface="Cambria Math"/>
                          </a:rPr>
                        </m:ctrlPr>
                      </m:sSubSupPr>
                      <m:e>
                        <m:r>
                          <a:rPr lang="en-US" altLang="zh-TW" sz="2400" b="0" i="1" smtClean="0">
                            <a:latin typeface="Cambria Math"/>
                            <a:ea typeface="Cambria Math"/>
                          </a:rPr>
                          <m:t>𝑘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/>
                            <a:ea typeface="Cambria Math"/>
                          </a:rPr>
                          <m:t>𝑡</m:t>
                        </m:r>
                      </m:sub>
                      <m:sup>
                        <m:r>
                          <a:rPr lang="en-US" altLang="zh-TW" sz="2400" b="0" i="1" smtClean="0">
                            <a:latin typeface="Cambria Math"/>
                            <a:ea typeface="Cambria Math"/>
                          </a:rPr>
                          <m:t>𝑃</m:t>
                        </m:r>
                      </m:sup>
                    </m:sSubSup>
                  </m:oMath>
                </a14:m>
                <a:r>
                  <a:rPr lang="en-US" altLang="zh-TW" sz="2400" dirty="0" smtClean="0"/>
                  <a:t>   (implied by </a:t>
                </a:r>
                <a:r>
                  <a:rPr lang="en-US" altLang="zh-TW" sz="2400" i="1" dirty="0" smtClean="0"/>
                  <a:t>z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/>
                          </a:rPr>
                          <m:t>𝑃𝐶𝐵</m:t>
                        </m:r>
                      </m:sub>
                    </m:sSub>
                    <m:d>
                      <m:dPr>
                        <m:ctrlPr>
                          <a:rPr lang="en-US" altLang="zh-TW" sz="24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  <m:r>
                          <a:rPr lang="en-US" altLang="zh-TW" sz="2400" i="1">
                            <a:latin typeface="Cambria Math"/>
                          </a:rPr>
                          <m:t>,</m:t>
                        </m:r>
                        <m:r>
                          <a:rPr lang="en-US" altLang="zh-TW" sz="2400" i="1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altLang="zh-TW" sz="2400" i="1">
                        <a:latin typeface="Cambria Math"/>
                        <a:ea typeface="Cambria Math"/>
                      </a:rPr>
                      <m:t>≥</m:t>
                    </m:r>
                    <m:sSubSup>
                      <m:sSubSupPr>
                        <m:ctrlPr>
                          <a:rPr lang="en-US" altLang="zh-TW" sz="2400" i="1" smtClean="0">
                            <a:latin typeface="Cambria Math"/>
                            <a:ea typeface="Cambria Math"/>
                          </a:rPr>
                        </m:ctrlPr>
                      </m:sSubSupPr>
                      <m:e>
                        <m:r>
                          <a:rPr lang="en-US" altLang="zh-TW" sz="2400" b="0" i="1" smtClean="0">
                            <a:latin typeface="Cambria Math"/>
                            <a:ea typeface="Cambria Math"/>
                          </a:rPr>
                          <m:t>𝑘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/>
                            <a:ea typeface="Cambria Math"/>
                          </a:rPr>
                          <m:t>𝑡</m:t>
                        </m:r>
                      </m:sub>
                      <m:sup>
                        <m:r>
                          <a:rPr lang="en-US" altLang="zh-TW" sz="2400" b="0" i="1" smtClean="0">
                            <a:latin typeface="Cambria Math"/>
                            <a:ea typeface="Cambria Math"/>
                          </a:rPr>
                          <m:t>𝑃</m:t>
                        </m:r>
                      </m:sup>
                    </m:sSubSup>
                  </m:oMath>
                </a14:m>
                <a:r>
                  <a:rPr lang="en-US" altLang="zh-TW" sz="2400" dirty="0" smtClean="0"/>
                  <a:t>)</a:t>
                </a:r>
              </a:p>
              <a:p>
                <a:pPr marL="0" indent="0">
                  <a:buNone/>
                </a:pPr>
                <a:r>
                  <a:rPr lang="en-US" altLang="zh-TW" sz="2800" dirty="0"/>
                  <a:t> </a:t>
                </a:r>
                <a:r>
                  <a:rPr lang="en-US" altLang="zh-TW" sz="2800" dirty="0" smtClean="0"/>
                  <a:t>         ,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/>
                          </a:rPr>
                          <m:t>𝑃𝐶𝐵</m:t>
                        </m:r>
                      </m:sub>
                    </m:sSub>
                    <m:d>
                      <m:dPr>
                        <m:ctrlPr>
                          <a:rPr lang="en-US" altLang="zh-TW" sz="24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  <m:r>
                          <a:rPr lang="en-US" altLang="zh-TW" sz="2400" i="1">
                            <a:latin typeface="Cambria Math"/>
                          </a:rPr>
                          <m:t>,</m:t>
                        </m:r>
                        <m:r>
                          <a:rPr lang="en-US" altLang="zh-TW" sz="2400" i="1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altLang="zh-TW" sz="2400" b="0" i="1" smtClean="0">
                        <a:latin typeface="Cambria Math"/>
                      </a:rPr>
                      <m:t>&gt;</m:t>
                    </m:r>
                    <m:sSub>
                      <m:sSubPr>
                        <m:ctrlPr>
                          <a:rPr lang="en-US" altLang="zh-TW" sz="24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/>
                            <a:ea typeface="Cambria Math"/>
                          </a:rPr>
                          <m:t>𝑃</m:t>
                        </m:r>
                      </m:e>
                      <m:sub>
                        <m:r>
                          <a:rPr lang="en-US" altLang="zh-TW" sz="2400" i="1">
                            <a:latin typeface="Cambria Math"/>
                            <a:ea typeface="Cambria Math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zh-TW" altLang="en-US" sz="2800" dirty="0"/>
                  <a:t> </a:t>
                </a:r>
                <a:r>
                  <a:rPr lang="en-US" altLang="zh-TW" sz="2800" dirty="0"/>
                  <a:t>such that it is optimal </a:t>
                </a:r>
                <a:r>
                  <a:rPr lang="en-US" altLang="zh-TW" sz="2800" dirty="0" smtClean="0"/>
                  <a:t>to convert</a:t>
                </a:r>
                <a:endParaRPr lang="en-US" altLang="zh-TW" sz="2800" dirty="0"/>
              </a:p>
              <a:p>
                <a:pPr marL="0" indent="0">
                  <a:buNone/>
                </a:pPr>
                <a:r>
                  <a:rPr lang="en-US" altLang="zh-TW" sz="2800" dirty="0" smtClean="0"/>
                  <a:t>          if </a:t>
                </a:r>
                <a:r>
                  <a:rPr lang="en-US" altLang="zh-TW" sz="2800" dirty="0"/>
                  <a:t>and only if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2800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altLang="zh-TW" sz="2800" i="1">
                            <a:latin typeface="Cambria Math"/>
                          </a:rPr>
                          <m:t>𝑡</m:t>
                        </m:r>
                      </m:sub>
                    </m:sSub>
                    <m:sSub>
                      <m:sSubPr>
                        <m:ctrlPr>
                          <a:rPr lang="en-US" altLang="zh-TW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2800" i="1">
                            <a:latin typeface="Cambria Math"/>
                            <a:ea typeface="Cambria Math"/>
                          </a:rPr>
                          <m:t>≥</m:t>
                        </m:r>
                        <m:r>
                          <a:rPr lang="en-US" altLang="zh-TW" sz="2800" i="1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altLang="zh-TW" sz="2800" b="0" i="1" smtClean="0">
                            <a:latin typeface="Cambria Math"/>
                          </a:rPr>
                          <m:t>𝑃𝐶𝐵</m:t>
                        </m:r>
                      </m:sub>
                    </m:sSub>
                    <m:d>
                      <m:dPr>
                        <m:ctrlPr>
                          <a:rPr lang="en-US" altLang="zh-TW" sz="28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sz="2800" i="1"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n-US" altLang="zh-TW" sz="2800" i="1"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  <m:r>
                          <a:rPr lang="en-US" altLang="zh-TW" sz="2800" i="1">
                            <a:latin typeface="Cambria Math"/>
                          </a:rPr>
                          <m:t>,</m:t>
                        </m:r>
                        <m:r>
                          <a:rPr lang="en-US" altLang="zh-TW" sz="2800" i="1">
                            <a:latin typeface="Cambria Math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altLang="zh-TW" sz="2800" dirty="0" smtClean="0"/>
                  <a:t>.</a:t>
                </a:r>
                <a:endParaRPr lang="en-US" altLang="zh-TW" sz="2800" dirty="0"/>
              </a:p>
              <a:p>
                <a:pPr marL="0" indent="0">
                  <a:buNone/>
                </a:pPr>
                <a:r>
                  <a:rPr lang="en-US" altLang="zh-TW" sz="2800" dirty="0"/>
                  <a:t> </a:t>
                </a:r>
              </a:p>
              <a:p>
                <a:pPr marL="0" indent="0">
                  <a:buNone/>
                </a:pPr>
                <a:endParaRPr lang="en-US" altLang="zh-TW" sz="2800" dirty="0" smtClean="0"/>
              </a:p>
              <a:p>
                <a:pPr marL="0" indent="0">
                  <a:buNone/>
                </a:pPr>
                <a:r>
                  <a:rPr lang="en-US" altLang="zh-TW" sz="2800" dirty="0"/>
                  <a:t> </a:t>
                </a:r>
                <a:r>
                  <a:rPr lang="en-US" altLang="zh-TW" sz="2800" dirty="0" smtClean="0"/>
                  <a:t>                    </a:t>
                </a:r>
                <a:r>
                  <a:rPr lang="zh-TW" altLang="en-US" sz="2800" dirty="0" smtClean="0"/>
                  <a:t> </a:t>
                </a:r>
                <a:endParaRPr lang="zh-TW" altLang="en-US" sz="2800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9236" y="116632"/>
                <a:ext cx="9144000" cy="6669360"/>
              </a:xfrm>
              <a:blipFill rotWithShape="1">
                <a:blip r:embed="rId2"/>
                <a:stretch>
                  <a:fillRect l="-533" t="-82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矩形 16"/>
              <p:cNvSpPr/>
              <p:nvPr/>
            </p:nvSpPr>
            <p:spPr>
              <a:xfrm>
                <a:off x="813796" y="4509120"/>
                <a:ext cx="2784417" cy="5263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80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sz="2800" i="1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sz="280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800" b="0" i="1" smtClean="0">
                                      <a:latin typeface="Cambria Math"/>
                                    </a:rPr>
                                    <m:t>𝑧𝑉</m:t>
                                  </m:r>
                                </m:e>
                                <m:sub>
                                  <m:r>
                                    <a:rPr lang="en-US" altLang="zh-TW" sz="2800" b="0" i="1" smtClean="0">
                                      <a:latin typeface="Cambria Math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altLang="zh-TW" sz="2800" i="1">
                                  <a:latin typeface="Cambria Math"/>
                                  <a:ea typeface="Cambria Math"/>
                                </a:rPr>
                                <m:t>∨</m:t>
                              </m:r>
                              <m:sSubSup>
                                <m:sSubSupPr>
                                  <m:ctrlPr>
                                    <a:rPr lang="en-US" altLang="zh-TW" sz="280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TW" sz="2800" b="0" i="1" smtClean="0">
                                      <a:latin typeface="Cambria Math"/>
                                      <a:ea typeface="Cambria Math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altLang="zh-TW" sz="2800" b="0" i="1" smtClean="0">
                                      <a:latin typeface="Cambria Math"/>
                                      <a:ea typeface="Cambria Math"/>
                                    </a:rPr>
                                    <m:t>𝑡</m:t>
                                  </m:r>
                                </m:sub>
                                <m:sup>
                                  <m:r>
                                    <a:rPr lang="en-US" altLang="zh-TW" sz="2800" b="0" i="1" smtClean="0">
                                      <a:latin typeface="Cambria Math"/>
                                      <a:ea typeface="Cambria Math"/>
                                    </a:rPr>
                                    <m:t>𝑃</m:t>
                                  </m:r>
                                </m:sup>
                              </m:sSubSup>
                              <m:r>
                                <a:rPr lang="en-US" altLang="zh-TW" sz="2800" b="0" i="1" smtClean="0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sSubSup>
                                <m:sSubSupPr>
                                  <m:ctrlPr>
                                    <a:rPr lang="en-US" altLang="zh-TW" sz="2800" i="1" smtClean="0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TW" sz="2800" i="1">
                                      <a:latin typeface="Cambria Math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altLang="zh-TW" sz="2800" b="0" i="1" smtClean="0">
                                      <a:latin typeface="Cambria Math"/>
                                    </a:rPr>
                                    <m:t>𝑡</m:t>
                                  </m:r>
                                </m:sub>
                                <m:sup/>
                              </m:sSubSup>
                            </m:e>
                          </m:d>
                        </m:e>
                        <m:sup>
                          <m:r>
                            <a:rPr lang="en-US" altLang="zh-TW" sz="2800" i="1">
                              <a:latin typeface="Cambria Math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7" name="矩形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796" y="4509120"/>
                <a:ext cx="2784417" cy="52636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文字方塊 17"/>
          <p:cNvSpPr txBox="1"/>
          <p:nvPr/>
        </p:nvSpPr>
        <p:spPr>
          <a:xfrm>
            <a:off x="1041509" y="3983142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 smtClean="0"/>
              <a:t>Intrinsic Value </a:t>
            </a:r>
            <a:endParaRPr lang="zh-TW" altLang="en-US" sz="2400" b="1" dirty="0"/>
          </a:p>
        </p:txBody>
      </p:sp>
      <p:grpSp>
        <p:nvGrpSpPr>
          <p:cNvPr id="20" name="群組 19"/>
          <p:cNvGrpSpPr/>
          <p:nvPr/>
        </p:nvGrpSpPr>
        <p:grpSpPr>
          <a:xfrm>
            <a:off x="5595630" y="3957417"/>
            <a:ext cx="723490" cy="2309178"/>
            <a:chOff x="8726454" y="3502569"/>
            <a:chExt cx="723490" cy="2309178"/>
          </a:xfrm>
        </p:grpSpPr>
        <p:cxnSp>
          <p:nvCxnSpPr>
            <p:cNvPr id="21" name="直線單箭頭接點 20"/>
            <p:cNvCxnSpPr/>
            <p:nvPr/>
          </p:nvCxnSpPr>
          <p:spPr>
            <a:xfrm rot="5400000" flipH="1" flipV="1">
              <a:off x="7619959" y="4703664"/>
              <a:ext cx="2214578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文字方塊 21"/>
                <p:cNvSpPr txBox="1"/>
                <p:nvPr/>
              </p:nvSpPr>
              <p:spPr>
                <a:xfrm>
                  <a:off x="8825607" y="3502569"/>
                  <a:ext cx="624337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800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sz="2800" b="1" i="1" smtClean="0">
                                <a:latin typeface="Cambria Math"/>
                              </a:rPr>
                              <m:t>𝑽</m:t>
                            </m:r>
                          </m:e>
                          <m:sub>
                            <m:r>
                              <a:rPr lang="en-US" altLang="zh-TW" sz="2800" b="1" i="1" smtClean="0">
                                <a:latin typeface="Cambria Math"/>
                              </a:rPr>
                              <m:t>𝒕</m:t>
                            </m:r>
                          </m:sub>
                        </m:sSub>
                      </m:oMath>
                    </m:oMathPara>
                  </a14:m>
                  <a:endParaRPr lang="zh-TW" altLang="en-US" sz="3200" b="1" dirty="0"/>
                </a:p>
              </p:txBody>
            </p:sp>
          </mc:Choice>
          <mc:Fallback xmlns="">
            <p:sp>
              <p:nvSpPr>
                <p:cNvPr id="22" name="文字方塊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25607" y="3502569"/>
                  <a:ext cx="624337" cy="523220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字方塊 23"/>
              <p:cNvSpPr txBox="1"/>
              <p:nvPr/>
            </p:nvSpPr>
            <p:spPr>
              <a:xfrm>
                <a:off x="5045063" y="5804930"/>
                <a:ext cx="69115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2400" b="1" i="1" smtClean="0">
                            <a:latin typeface="Cambria Math"/>
                          </a:rPr>
                          <m:t>𝑷</m:t>
                        </m:r>
                      </m:e>
                      <m:sub>
                        <m:r>
                          <a:rPr lang="en-US" altLang="zh-TW" sz="2400" b="1" i="1" smtClean="0">
                            <a:latin typeface="Cambria Math"/>
                          </a:rPr>
                          <m:t>𝒕</m:t>
                        </m:r>
                      </m:sub>
                    </m:sSub>
                  </m:oMath>
                </a14:m>
                <a:r>
                  <a:rPr lang="en-US" altLang="zh-TW" sz="2400" b="1" baseline="-25000" dirty="0" smtClean="0"/>
                  <a:t>  </a:t>
                </a:r>
                <a:r>
                  <a:rPr lang="en-US" altLang="zh-TW" sz="2400" b="1" dirty="0" smtClean="0"/>
                  <a:t>-</a:t>
                </a:r>
                <a:endParaRPr lang="zh-TW" altLang="en-US" sz="2400" b="1" dirty="0"/>
              </a:p>
            </p:txBody>
          </p:sp>
        </mc:Choice>
        <mc:Fallback xmlns="">
          <p:sp>
            <p:nvSpPr>
              <p:cNvPr id="24" name="文字方塊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5063" y="5804930"/>
                <a:ext cx="691151" cy="461665"/>
              </a:xfrm>
              <a:prstGeom prst="rect">
                <a:avLst/>
              </a:prstGeom>
              <a:blipFill rotWithShape="1">
                <a:blip r:embed="rId5"/>
                <a:stretch>
                  <a:fillRect l="-2655" t="-10526" r="-12389" b="-289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字方塊 24"/>
              <p:cNvSpPr txBox="1"/>
              <p:nvPr/>
            </p:nvSpPr>
            <p:spPr>
              <a:xfrm>
                <a:off x="5096488" y="5373216"/>
                <a:ext cx="64415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sz="2400" b="1" i="1" smtClean="0">
                            <a:latin typeface="Cambria Math"/>
                            <a:ea typeface="Cambria Math"/>
                          </a:rPr>
                        </m:ctrlPr>
                      </m:sSubSupPr>
                      <m:e>
                        <m:r>
                          <a:rPr lang="en-US" altLang="zh-TW" sz="2400" b="1" i="1" smtClean="0">
                            <a:latin typeface="Cambria Math"/>
                            <a:ea typeface="Cambria Math"/>
                          </a:rPr>
                          <m:t>𝒌</m:t>
                        </m:r>
                      </m:e>
                      <m:sub>
                        <m:r>
                          <a:rPr lang="en-US" altLang="zh-TW" sz="2400" b="1" i="1" smtClean="0">
                            <a:latin typeface="Cambria Math"/>
                            <a:ea typeface="Cambria Math"/>
                          </a:rPr>
                          <m:t>𝒕</m:t>
                        </m:r>
                      </m:sub>
                      <m:sup>
                        <m:r>
                          <a:rPr lang="en-US" altLang="zh-TW" sz="2400" b="1" i="1" smtClean="0">
                            <a:latin typeface="Cambria Math"/>
                            <a:ea typeface="Cambria Math"/>
                          </a:rPr>
                          <m:t>𝑷</m:t>
                        </m:r>
                      </m:sup>
                    </m:sSubSup>
                  </m:oMath>
                </a14:m>
                <a:r>
                  <a:rPr lang="en-US" altLang="zh-TW" sz="2800" b="1" dirty="0" smtClean="0"/>
                  <a:t>-</a:t>
                </a:r>
                <a:endParaRPr lang="zh-TW" altLang="en-US" sz="2400" b="1" dirty="0"/>
              </a:p>
            </p:txBody>
          </p:sp>
        </mc:Choice>
        <mc:Fallback xmlns="">
          <p:sp>
            <p:nvSpPr>
              <p:cNvPr id="25" name="文字方塊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6488" y="5373216"/>
                <a:ext cx="644151" cy="523220"/>
              </a:xfrm>
              <a:prstGeom prst="rect">
                <a:avLst/>
              </a:prstGeom>
              <a:blipFill rotWithShape="1">
                <a:blip r:embed="rId6"/>
                <a:stretch>
                  <a:fillRect t="-10465" r="-19811" b="-3255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字方塊 25"/>
              <p:cNvSpPr txBox="1"/>
              <p:nvPr/>
            </p:nvSpPr>
            <p:spPr>
              <a:xfrm>
                <a:off x="4008952" y="4287350"/>
                <a:ext cx="175099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b="1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2400" b="1" i="1" dirty="0" smtClean="0">
                            <a:latin typeface="Cambria Math"/>
                          </a:rPr>
                          <m:t>𝒗</m:t>
                        </m:r>
                      </m:e>
                      <m:sub>
                        <m:r>
                          <a:rPr lang="en-US" altLang="zh-TW" sz="2400" b="1" i="1" dirty="0" smtClean="0">
                            <a:latin typeface="Cambria Math"/>
                          </a:rPr>
                          <m:t>𝑷𝑪𝑩</m:t>
                        </m:r>
                      </m:sub>
                    </m:sSub>
                  </m:oMath>
                </a14:m>
                <a:r>
                  <a:rPr lang="en-US" altLang="zh-TW" sz="2400" b="1" dirty="0" smtClean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2400" b="1" i="1" smtClean="0">
                            <a:latin typeface="Cambria Math"/>
                          </a:rPr>
                          <m:t>𝑷</m:t>
                        </m:r>
                      </m:e>
                      <m:sub>
                        <m:r>
                          <a:rPr lang="en-US" altLang="zh-TW" sz="2400" b="1" i="1" smtClean="0">
                            <a:latin typeface="Cambria Math"/>
                          </a:rPr>
                          <m:t>𝒕</m:t>
                        </m:r>
                      </m:sub>
                    </m:sSub>
                  </m:oMath>
                </a14:m>
                <a:r>
                  <a:rPr lang="en-US" altLang="zh-TW" sz="2400" b="1" dirty="0" smtClean="0"/>
                  <a:t>,t)</a:t>
                </a:r>
                <a:r>
                  <a:rPr lang="en-US" altLang="zh-TW" sz="2400" b="1" baseline="-25000" dirty="0" smtClean="0"/>
                  <a:t>  </a:t>
                </a:r>
                <a:r>
                  <a:rPr lang="en-US" altLang="zh-TW" sz="3200" b="1" dirty="0" smtClean="0"/>
                  <a:t>-</a:t>
                </a:r>
                <a:endParaRPr lang="zh-TW" altLang="en-US" sz="3200" b="1" dirty="0"/>
              </a:p>
            </p:txBody>
          </p:sp>
        </mc:Choice>
        <mc:Fallback xmlns="">
          <p:sp>
            <p:nvSpPr>
              <p:cNvPr id="26" name="文字方塊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8952" y="4287350"/>
                <a:ext cx="1750992" cy="584775"/>
              </a:xfrm>
              <a:prstGeom prst="rect">
                <a:avLst/>
              </a:prstGeom>
              <a:blipFill rotWithShape="1">
                <a:blip r:embed="rId7"/>
                <a:stretch>
                  <a:fillRect t="-13542" r="-8014" b="-333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字方塊 26"/>
              <p:cNvSpPr txBox="1"/>
              <p:nvPr/>
            </p:nvSpPr>
            <p:spPr>
              <a:xfrm>
                <a:off x="3910127" y="4940914"/>
                <a:ext cx="178465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b="1" i="1" dirty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2400" b="1" i="1" dirty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𝒛𝒗</m:t>
                        </m:r>
                      </m:e>
                      <m:sub>
                        <m:r>
                          <a:rPr lang="en-US" altLang="zh-TW" sz="2400" b="1" i="1" dirty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𝑷𝑪𝑩</m:t>
                        </m:r>
                      </m:sub>
                    </m:sSub>
                  </m:oMath>
                </a14:m>
                <a:r>
                  <a:rPr lang="en-US" altLang="zh-TW" sz="2400" b="1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2400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𝑷</m:t>
                        </m:r>
                      </m:e>
                      <m:sub>
                        <m:r>
                          <a:rPr lang="en-US" altLang="zh-TW" sz="2400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𝒕</m:t>
                        </m:r>
                      </m:sub>
                    </m:sSub>
                  </m:oMath>
                </a14:m>
                <a:r>
                  <a:rPr lang="en-US" altLang="zh-TW" sz="2400" b="1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,t)</a:t>
                </a:r>
                <a:r>
                  <a:rPr lang="en-US" altLang="zh-TW" sz="2400" b="1" baseline="-25000" dirty="0" smtClean="0">
                    <a:solidFill>
                      <a:srgbClr val="FF0000"/>
                    </a:solidFill>
                  </a:rPr>
                  <a:t>  </a:t>
                </a:r>
                <a:endParaRPr lang="zh-TW" altLang="en-US" sz="32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7" name="文字方塊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0127" y="4940914"/>
                <a:ext cx="1784656" cy="461665"/>
              </a:xfrm>
              <a:prstGeom prst="rect">
                <a:avLst/>
              </a:prstGeom>
              <a:blipFill rotWithShape="1">
                <a:blip r:embed="rId8"/>
                <a:stretch>
                  <a:fillRect t="-10667" b="-30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直線接點 28"/>
          <p:cNvCxnSpPr/>
          <p:nvPr/>
        </p:nvCxnSpPr>
        <p:spPr>
          <a:xfrm>
            <a:off x="5469309" y="5183017"/>
            <a:ext cx="612068" cy="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手繪多邊形 30"/>
          <p:cNvSpPr/>
          <p:nvPr/>
        </p:nvSpPr>
        <p:spPr>
          <a:xfrm>
            <a:off x="6332904" y="4627335"/>
            <a:ext cx="195034" cy="587217"/>
          </a:xfrm>
          <a:custGeom>
            <a:avLst/>
            <a:gdLst>
              <a:gd name="connsiteX0" fmla="*/ 16042 w 256717"/>
              <a:gd name="connsiteY0" fmla="*/ 0 h 1251284"/>
              <a:gd name="connsiteX1" fmla="*/ 256674 w 256717"/>
              <a:gd name="connsiteY1" fmla="*/ 625642 h 1251284"/>
              <a:gd name="connsiteX2" fmla="*/ 0 w 256717"/>
              <a:gd name="connsiteY2" fmla="*/ 1251284 h 1251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6717" h="1251284">
                <a:moveTo>
                  <a:pt x="16042" y="0"/>
                </a:moveTo>
                <a:cubicBezTo>
                  <a:pt x="137695" y="208547"/>
                  <a:pt x="259348" y="417095"/>
                  <a:pt x="256674" y="625642"/>
                </a:cubicBezTo>
                <a:cubicBezTo>
                  <a:pt x="254000" y="834189"/>
                  <a:pt x="127000" y="1042736"/>
                  <a:pt x="0" y="1251284"/>
                </a:cubicBezTo>
              </a:path>
            </a:pathLst>
          </a:custGeom>
          <a:noFill/>
          <a:ln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2748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107504" y="116632"/>
                <a:ext cx="9036496" cy="6624736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altLang="zh-TW" sz="2800" b="1" u="sng" dirty="0" smtClean="0"/>
                  <a:t>Proof 2-1 </a:t>
                </a:r>
                <a:endParaRPr lang="en-US" altLang="zh-TW" sz="2800" dirty="0" smtClean="0"/>
              </a:p>
              <a:p>
                <a:pPr marL="0" indent="0">
                  <a:buNone/>
                </a:pPr>
                <a:r>
                  <a:rPr lang="en-US" altLang="zh-TW" sz="2600" dirty="0" smtClean="0"/>
                  <a:t> </a:t>
                </a:r>
                <a:r>
                  <a:rPr lang="en-US" altLang="zh-TW" sz="2400" b="1" dirty="0" smtClean="0"/>
                  <a:t>(</a:t>
                </a:r>
                <a:r>
                  <a:rPr lang="en-US" altLang="zh-TW" sz="2400" b="1" dirty="0"/>
                  <a:t>the case 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sz="2400" b="1" i="1" smtClean="0">
                            <a:latin typeface="Cambria Math"/>
                            <a:ea typeface="Cambria Math"/>
                          </a:rPr>
                        </m:ctrlPr>
                      </m:sSubSupPr>
                      <m:e>
                        <m:r>
                          <a:rPr lang="en-US" altLang="zh-TW" sz="2400" b="1" i="1" smtClean="0">
                            <a:latin typeface="Cambria Math"/>
                            <a:ea typeface="Cambria Math"/>
                          </a:rPr>
                          <m:t>𝒌</m:t>
                        </m:r>
                      </m:e>
                      <m:sub>
                        <m:r>
                          <a:rPr lang="en-US" altLang="zh-TW" sz="2400" b="1" i="1" smtClean="0">
                            <a:latin typeface="Cambria Math"/>
                            <a:ea typeface="Cambria Math"/>
                          </a:rPr>
                          <m:t>𝒕</m:t>
                        </m:r>
                      </m:sub>
                      <m:sup>
                        <m:r>
                          <a:rPr lang="en-US" altLang="zh-TW" sz="2400" b="1" i="1" smtClean="0">
                            <a:latin typeface="Cambria Math"/>
                            <a:ea typeface="Cambria Math"/>
                          </a:rPr>
                          <m:t>𝑷</m:t>
                        </m:r>
                      </m:sup>
                    </m:sSubSup>
                    <m:r>
                      <a:rPr lang="en-US" altLang="zh-TW" sz="2400" b="1" i="1">
                        <a:latin typeface="Cambria Math"/>
                        <a:ea typeface="Cambria Math"/>
                      </a:rPr>
                      <m:t>≤</m:t>
                    </m:r>
                    <m:sSubSup>
                      <m:sSubSupPr>
                        <m:ctrlPr>
                          <a:rPr lang="en-US" altLang="zh-TW" sz="2400" b="1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altLang="zh-TW" sz="2400" b="1" i="1" smtClean="0">
                            <a:latin typeface="Cambria Math"/>
                          </a:rPr>
                          <m:t>𝒛</m:t>
                        </m:r>
                        <m:r>
                          <a:rPr lang="en-US" altLang="zh-TW" sz="2400" b="1" i="1">
                            <a:latin typeface="Cambria Math"/>
                          </a:rPr>
                          <m:t>𝑽</m:t>
                        </m:r>
                      </m:e>
                      <m:sub>
                        <m:r>
                          <a:rPr lang="en-US" altLang="zh-TW" sz="2400" b="1" i="1">
                            <a:latin typeface="Cambria Math"/>
                          </a:rPr>
                          <m:t>𝒕</m:t>
                        </m:r>
                      </m:sub>
                      <m:sup>
                        <m:d>
                          <m:dPr>
                            <m:ctrlPr>
                              <a:rPr lang="en-US" altLang="zh-TW" sz="2400" b="1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zh-TW" sz="2400" b="1" i="1">
                                <a:latin typeface="Cambria Math"/>
                              </a:rPr>
                              <m:t>𝟏</m:t>
                            </m:r>
                          </m:e>
                        </m:d>
                      </m:sup>
                    </m:sSubSup>
                    <m:r>
                      <a:rPr lang="en-US" altLang="zh-TW" sz="2400" b="1" i="1">
                        <a:latin typeface="Cambria Math"/>
                      </a:rPr>
                      <m:t>&lt;</m:t>
                    </m:r>
                    <m:sSubSup>
                      <m:sSubSupPr>
                        <m:ctrlPr>
                          <a:rPr lang="en-US" altLang="zh-TW" sz="2400" b="1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altLang="zh-TW" sz="2400" b="1" i="1" smtClean="0">
                            <a:latin typeface="Cambria Math"/>
                          </a:rPr>
                          <m:t>𝒛</m:t>
                        </m:r>
                        <m:r>
                          <a:rPr lang="en-US" altLang="zh-TW" sz="2400" b="1" i="1">
                            <a:latin typeface="Cambria Math"/>
                          </a:rPr>
                          <m:t>𝑽</m:t>
                        </m:r>
                      </m:e>
                      <m:sub>
                        <m:r>
                          <a:rPr lang="en-US" altLang="zh-TW" sz="2400" b="1" i="1">
                            <a:latin typeface="Cambria Math"/>
                          </a:rPr>
                          <m:t>𝒕</m:t>
                        </m:r>
                      </m:sub>
                      <m:sup>
                        <m:d>
                          <m:dPr>
                            <m:ctrlPr>
                              <a:rPr lang="en-US" altLang="zh-TW" sz="2400" b="1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zh-TW" sz="2400" b="1" i="1">
                                <a:latin typeface="Cambria Math"/>
                              </a:rPr>
                              <m:t>𝟐</m:t>
                            </m:r>
                          </m:e>
                        </m:d>
                      </m:sup>
                    </m:sSubSup>
                  </m:oMath>
                </a14:m>
                <a:r>
                  <a:rPr lang="en-US" altLang="zh-TW" sz="2400" b="1" dirty="0"/>
                  <a:t>)</a:t>
                </a:r>
                <a:r>
                  <a:rPr lang="en-US" altLang="zh-TW" sz="2400" dirty="0" smtClean="0"/>
                  <a:t>      </a:t>
                </a:r>
              </a:p>
              <a:p>
                <a:pPr marL="0" indent="0">
                  <a:buNone/>
                </a:pPr>
                <a:r>
                  <a:rPr lang="en-US" altLang="zh-TW" sz="2400" dirty="0"/>
                  <a:t> </a:t>
                </a:r>
                <a:r>
                  <a:rPr lang="en-US" altLang="zh-TW" sz="2400" dirty="0" smtClean="0"/>
                  <a:t>         Suppose </a:t>
                </a:r>
                <a:r>
                  <a:rPr lang="en-US" altLang="zh-TW" sz="2400" dirty="0"/>
                  <a:t>it is optimal “NOT” to </a:t>
                </a:r>
                <a:r>
                  <a:rPr lang="en-US" altLang="zh-TW" sz="2400" dirty="0" smtClean="0"/>
                  <a:t>convert (continue) at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sz="24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altLang="zh-TW" sz="2400" b="0" i="1" smtClean="0">
                            <a:latin typeface="Cambria Math"/>
                          </a:rPr>
                          <m:t>𝑧</m:t>
                        </m:r>
                        <m:r>
                          <a:rPr lang="en-US" altLang="zh-TW" sz="2400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altLang="zh-TW" sz="2400" i="1">
                            <a:latin typeface="Cambria Math"/>
                          </a:rPr>
                          <m:t>𝑡</m:t>
                        </m:r>
                      </m:sub>
                      <m:sup>
                        <m:r>
                          <a:rPr lang="en-US" altLang="zh-TW" sz="2400" i="1">
                            <a:latin typeface="Cambria Math"/>
                          </a:rPr>
                          <m:t>(</m:t>
                        </m:r>
                        <m:r>
                          <a:rPr lang="en-US" altLang="zh-TW" sz="2400" b="0" i="1" smtClean="0">
                            <a:latin typeface="Cambria Math"/>
                          </a:rPr>
                          <m:t>2</m:t>
                        </m:r>
                        <m:r>
                          <a:rPr lang="en-US" altLang="zh-TW" sz="2400" i="1">
                            <a:latin typeface="Cambria Math"/>
                          </a:rPr>
                          <m:t>)</m:t>
                        </m:r>
                      </m:sup>
                    </m:sSubSup>
                  </m:oMath>
                </a14:m>
                <a:r>
                  <a:rPr lang="en-US" altLang="zh-TW" sz="2400" dirty="0" smtClean="0"/>
                  <a:t>.</a:t>
                </a:r>
                <a:endParaRPr lang="en-US" altLang="zh-TW" sz="2400" dirty="0"/>
              </a:p>
              <a:p>
                <a:pPr marL="0" indent="0">
                  <a:buNone/>
                </a:pPr>
                <a:endParaRPr lang="en-US" altLang="zh-TW" sz="2400" dirty="0"/>
              </a:p>
              <a:p>
                <a:pPr marL="0" indent="0">
                  <a:buNone/>
                </a:pPr>
                <a:r>
                  <a:rPr lang="en-US" altLang="zh-TW" sz="2400" dirty="0"/>
                  <a:t>        </a:t>
                </a:r>
                <a:r>
                  <a:rPr lang="en-US" altLang="zh-TW" sz="2400" dirty="0" smtClean="0"/>
                  <a:t>   Using </a:t>
                </a:r>
                <a:r>
                  <a:rPr lang="en-US" altLang="zh-TW" sz="2400" dirty="0"/>
                  <a:t>put delta inequality</a:t>
                </a:r>
              </a:p>
              <a:p>
                <a:pPr marL="0" indent="0">
                  <a:buNone/>
                </a:pPr>
                <a:r>
                  <a:rPr lang="en-US" altLang="zh-TW" sz="2400" dirty="0" smtClean="0"/>
                  <a:t>                    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2400" i="1" dirty="0" smtClean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TW" sz="2400" i="1" dirty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sz="2400" i="1" dirty="0">
                                <a:latin typeface="Cambria Math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zh-TW" sz="2400" b="0" i="1" dirty="0" smtClean="0">
                                <a:latin typeface="Cambria Math"/>
                              </a:rPr>
                              <m:t>𝑃𝐶𝐵</m:t>
                            </m:r>
                          </m:sub>
                        </m:sSub>
                        <m:d>
                          <m:dPr>
                            <m:ctrlPr>
                              <a:rPr lang="en-US" altLang="zh-TW" sz="2400" i="1" dirty="0">
                                <a:latin typeface="Cambria Math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altLang="zh-TW" sz="2400" i="1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altLang="zh-TW" sz="2400" i="1">
                                    <a:latin typeface="Cambria Math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en-US" altLang="zh-TW" sz="2400" i="1">
                                    <a:latin typeface="Cambria Math"/>
                                  </a:rPr>
                                  <m:t>𝑡</m:t>
                                </m:r>
                              </m:sub>
                              <m:sup/>
                            </m:sSubSup>
                            <m:r>
                              <a:rPr lang="en-US" altLang="zh-TW" sz="2400" i="1">
                                <a:latin typeface="Cambria Math"/>
                              </a:rPr>
                              <m:t>,</m:t>
                            </m:r>
                            <m:sSubSup>
                              <m:sSubSupPr>
                                <m:ctrlPr>
                                  <a:rPr lang="en-US" altLang="zh-TW" sz="2400" i="1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altLang="zh-TW" sz="2400" i="1">
                                    <a:latin typeface="Cambria Math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en-US" altLang="zh-TW" sz="2400" i="1">
                                    <a:latin typeface="Cambria Math"/>
                                  </a:rPr>
                                  <m:t>𝑡</m:t>
                                </m:r>
                              </m:sub>
                              <m:sup>
                                <m:d>
                                  <m:dPr>
                                    <m:ctrlPr>
                                      <a:rPr lang="en-US" altLang="zh-TW" sz="2400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TW" sz="2400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e>
                                </m:d>
                              </m:sup>
                            </m:sSubSup>
                            <m:r>
                              <a:rPr lang="en-US" altLang="zh-TW" sz="2400" i="1">
                                <a:latin typeface="Cambria Math"/>
                              </a:rPr>
                              <m:t>,</m:t>
                            </m:r>
                            <m:r>
                              <a:rPr lang="en-US" altLang="zh-TW" sz="2400" i="1">
                                <a:latin typeface="Cambria Math"/>
                              </a:rPr>
                              <m:t>𝑡</m:t>
                            </m:r>
                          </m:e>
                        </m:d>
                        <m:r>
                          <a:rPr lang="en-US" altLang="zh-TW" sz="2400" i="1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TW" sz="2400" i="1" dirty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sz="2400" i="1" dirty="0">
                                <a:latin typeface="Cambria Math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zh-TW" sz="2400" b="0" i="1" dirty="0" smtClean="0">
                                <a:latin typeface="Cambria Math"/>
                              </a:rPr>
                              <m:t>𝑃𝐶𝐵</m:t>
                            </m:r>
                          </m:sub>
                        </m:sSub>
                        <m:d>
                          <m:dPr>
                            <m:ctrlPr>
                              <a:rPr lang="en-US" altLang="zh-TW" sz="2400" i="1" dirty="0">
                                <a:latin typeface="Cambria Math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altLang="zh-TW" sz="2400" i="1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altLang="zh-TW" sz="2400" i="1">
                                    <a:latin typeface="Cambria Math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en-US" altLang="zh-TW" sz="2400" i="1">
                                    <a:latin typeface="Cambria Math"/>
                                  </a:rPr>
                                  <m:t>𝑡</m:t>
                                </m:r>
                              </m:sub>
                              <m:sup/>
                            </m:sSubSup>
                            <m:r>
                              <a:rPr lang="en-US" altLang="zh-TW" sz="2400" i="1">
                                <a:latin typeface="Cambria Math"/>
                              </a:rPr>
                              <m:t>,</m:t>
                            </m:r>
                            <m:sSubSup>
                              <m:sSubSupPr>
                                <m:ctrlPr>
                                  <a:rPr lang="en-US" altLang="zh-TW" sz="2400" i="1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altLang="zh-TW" sz="2400" i="1">
                                    <a:latin typeface="Cambria Math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en-US" altLang="zh-TW" sz="2400" i="1">
                                    <a:latin typeface="Cambria Math"/>
                                  </a:rPr>
                                  <m:t>𝑡</m:t>
                                </m:r>
                              </m:sub>
                              <m:sup>
                                <m:d>
                                  <m:dPr>
                                    <m:ctrlPr>
                                      <a:rPr lang="en-US" altLang="zh-TW" sz="2400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TW" sz="24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e>
                                </m:d>
                              </m:sup>
                            </m:sSubSup>
                            <m:r>
                              <a:rPr lang="en-US" altLang="zh-TW" sz="2400" i="1">
                                <a:latin typeface="Cambria Math"/>
                              </a:rPr>
                              <m:t>,</m:t>
                            </m:r>
                            <m:r>
                              <a:rPr lang="en-US" altLang="zh-TW" sz="2400" i="1">
                                <a:latin typeface="Cambria Math"/>
                              </a:rPr>
                              <m:t>𝑡</m:t>
                            </m:r>
                          </m:e>
                        </m:d>
                      </m:num>
                      <m:den>
                        <m:sSubSup>
                          <m:sSubSupPr>
                            <m:ctrlPr>
                              <a:rPr lang="en-US" altLang="zh-TW" sz="2400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altLang="zh-TW" sz="2400" i="1">
                                <a:latin typeface="Cambria Math"/>
                              </a:rPr>
                              <m:t> </m:t>
                            </m:r>
                            <m:r>
                              <a:rPr lang="en-US" altLang="zh-TW" sz="2400" i="1">
                                <a:latin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/>
                              </a:rPr>
                              <m:t>𝑡</m:t>
                            </m:r>
                          </m:sub>
                          <m:sup>
                            <m:d>
                              <m:dPr>
                                <m:ctrlPr>
                                  <a:rPr lang="en-US" altLang="zh-TW" sz="24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altLang="zh-TW" sz="24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</m:d>
                          </m:sup>
                        </m:sSubSup>
                        <m:r>
                          <a:rPr lang="en-US" altLang="zh-TW" sz="2400" i="1">
                            <a:latin typeface="Cambria Math"/>
                          </a:rPr>
                          <m:t>−</m:t>
                        </m:r>
                        <m:sSubSup>
                          <m:sSubSupPr>
                            <m:ctrlPr>
                              <a:rPr lang="en-US" altLang="zh-TW" sz="2400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altLang="zh-TW" sz="2400" i="1">
                                <a:latin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/>
                              </a:rPr>
                              <m:t>𝑡</m:t>
                            </m:r>
                          </m:sub>
                          <m:sup>
                            <m:d>
                              <m:dPr>
                                <m:ctrlPr>
                                  <a:rPr lang="en-US" altLang="zh-TW" sz="24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altLang="zh-TW" sz="2400" b="0" i="1" smtClean="0">
                                    <a:latin typeface="Cambria Math"/>
                                  </a:rPr>
                                  <m:t>2</m:t>
                                </m:r>
                              </m:e>
                            </m:d>
                          </m:sup>
                        </m:sSubSup>
                      </m:den>
                    </m:f>
                    <m:r>
                      <a:rPr lang="en-US" altLang="zh-TW" sz="2400" i="1"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altLang="zh-TW" sz="2400" b="0" i="1" dirty="0" smtClean="0">
                        <a:latin typeface="Cambria Math"/>
                        <a:ea typeface="Cambria Math"/>
                      </a:rPr>
                      <m:t>1</m:t>
                    </m:r>
                  </m:oMath>
                </a14:m>
                <a:r>
                  <a:rPr lang="en-US" altLang="zh-TW" sz="2400" dirty="0" smtClean="0"/>
                  <a:t>                                    </a:t>
                </a:r>
                <a:endParaRPr lang="en-US" altLang="zh-TW" sz="2400" i="1" dirty="0" smtClean="0">
                  <a:latin typeface="Cambria Math"/>
                </a:endParaRPr>
              </a:p>
              <a:p>
                <a:pPr marL="0" indent="0">
                  <a:buNone/>
                </a:pPr>
                <a:r>
                  <a:rPr lang="en-US" altLang="zh-TW" sz="2400" dirty="0" smtClean="0"/>
                  <a:t>       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2400" i="1" dirty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altLang="zh-TW" sz="2400" b="0" i="1" dirty="0" smtClean="0">
                            <a:latin typeface="Cambria Math"/>
                          </a:rPr>
                          <m:t>𝑃𝐶𝐵</m:t>
                        </m:r>
                      </m:sub>
                    </m:sSub>
                    <m:d>
                      <m:dPr>
                        <m:ctrlPr>
                          <a:rPr lang="en-US" altLang="zh-TW" sz="2400" i="1" dirty="0">
                            <a:latin typeface="Cambria Math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altLang="zh-TW" sz="2400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altLang="zh-TW" sz="2400" i="1"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/>
                              </a:rPr>
                              <m:t>𝑡</m:t>
                            </m:r>
                          </m:sub>
                          <m:sup/>
                        </m:sSubSup>
                        <m:r>
                          <a:rPr lang="en-US" altLang="zh-TW" sz="2400" i="1">
                            <a:latin typeface="Cambria Math"/>
                          </a:rPr>
                          <m:t>,</m:t>
                        </m:r>
                        <m:sSubSup>
                          <m:sSubSupPr>
                            <m:ctrlPr>
                              <a:rPr lang="en-US" altLang="zh-TW" sz="2400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altLang="zh-TW" sz="2400" i="1">
                                <a:latin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/>
                              </a:rPr>
                              <m:t>𝑡</m:t>
                            </m:r>
                          </m:sub>
                          <m:sup>
                            <m:d>
                              <m:dPr>
                                <m:ctrlPr>
                                  <a:rPr lang="en-US" altLang="zh-TW" sz="24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altLang="zh-TW" sz="24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</m:d>
                          </m:sup>
                        </m:sSubSup>
                        <m:r>
                          <a:rPr lang="en-US" altLang="zh-TW" sz="2400" i="1">
                            <a:latin typeface="Cambria Math"/>
                          </a:rPr>
                          <m:t>,</m:t>
                        </m:r>
                        <m:r>
                          <a:rPr lang="en-US" altLang="zh-TW" sz="2400" i="1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altLang="zh-TW" sz="2400" i="1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US" altLang="zh-TW" sz="24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2400" i="1" dirty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altLang="zh-TW" sz="2400" b="0" i="1" dirty="0" smtClean="0">
                            <a:latin typeface="Cambria Math"/>
                          </a:rPr>
                          <m:t>𝑃𝐶𝐵</m:t>
                        </m:r>
                      </m:sub>
                    </m:sSub>
                    <m:d>
                      <m:dPr>
                        <m:ctrlPr>
                          <a:rPr lang="en-US" altLang="zh-TW" sz="2400" i="1" dirty="0">
                            <a:latin typeface="Cambria Math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altLang="zh-TW" sz="2400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altLang="zh-TW" sz="2400" i="1"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/>
                              </a:rPr>
                              <m:t>𝑡</m:t>
                            </m:r>
                          </m:sub>
                          <m:sup/>
                        </m:sSubSup>
                        <m:r>
                          <a:rPr lang="en-US" altLang="zh-TW" sz="2400" i="1">
                            <a:latin typeface="Cambria Math"/>
                          </a:rPr>
                          <m:t>,</m:t>
                        </m:r>
                        <m:sSubSup>
                          <m:sSubSupPr>
                            <m:ctrlPr>
                              <a:rPr lang="en-US" altLang="zh-TW" sz="2400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altLang="zh-TW" sz="2400" i="1">
                                <a:latin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/>
                              </a:rPr>
                              <m:t>𝑡</m:t>
                            </m:r>
                          </m:sub>
                          <m:sup>
                            <m:d>
                              <m:dPr>
                                <m:ctrlPr>
                                  <a:rPr lang="en-US" altLang="zh-TW" sz="24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altLang="zh-TW" sz="2400" b="0" i="1" smtClean="0">
                                    <a:latin typeface="Cambria Math"/>
                                  </a:rPr>
                                  <m:t>2</m:t>
                                </m:r>
                              </m:e>
                            </m:d>
                          </m:sup>
                        </m:sSubSup>
                        <m:r>
                          <a:rPr lang="en-US" altLang="zh-TW" sz="2400" i="1">
                            <a:latin typeface="Cambria Math"/>
                          </a:rPr>
                          <m:t>,</m:t>
                        </m:r>
                        <m:r>
                          <a:rPr lang="en-US" altLang="zh-TW" sz="2400" i="1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altLang="zh-TW" sz="2400" i="1">
                        <a:latin typeface="Cambria Math"/>
                        <a:ea typeface="Cambria Math"/>
                      </a:rPr>
                      <m:t>≥</m:t>
                    </m:r>
                  </m:oMath>
                </a14:m>
                <a:r>
                  <a:rPr lang="en-US" altLang="zh-TW" sz="2400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sz="24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altLang="zh-TW" sz="2400" i="1">
                            <a:latin typeface="Cambria Math"/>
                          </a:rPr>
                          <m:t> </m:t>
                        </m:r>
                        <m:r>
                          <a:rPr lang="en-US" altLang="zh-TW" sz="2400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altLang="zh-TW" sz="2400" i="1">
                            <a:latin typeface="Cambria Math"/>
                          </a:rPr>
                          <m:t>𝑡</m:t>
                        </m:r>
                      </m:sub>
                      <m:sup>
                        <m:d>
                          <m:dPr>
                            <m:ctrlPr>
                              <a:rPr lang="en-US" altLang="zh-TW" sz="2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zh-TW" sz="2400" i="1">
                                <a:latin typeface="Cambria Math"/>
                              </a:rPr>
                              <m:t>1</m:t>
                            </m:r>
                          </m:e>
                        </m:d>
                      </m:sup>
                    </m:sSubSup>
                    <m:r>
                      <a:rPr lang="en-US" altLang="zh-TW" sz="2400" i="1">
                        <a:latin typeface="Cambria Math"/>
                      </a:rPr>
                      <m:t>−</m:t>
                    </m:r>
                    <m:sSubSup>
                      <m:sSubSupPr>
                        <m:ctrlPr>
                          <a:rPr lang="en-US" altLang="zh-TW" sz="24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altLang="zh-TW" sz="2400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altLang="zh-TW" sz="2400" i="1">
                            <a:latin typeface="Cambria Math"/>
                          </a:rPr>
                          <m:t>𝑡</m:t>
                        </m:r>
                      </m:sub>
                      <m:sup>
                        <m:d>
                          <m:dPr>
                            <m:ctrlPr>
                              <a:rPr lang="en-US" altLang="zh-TW" sz="2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zh-TW" sz="2400" i="1">
                                <a:latin typeface="Cambria Math"/>
                              </a:rPr>
                              <m:t>2</m:t>
                            </m:r>
                          </m:e>
                        </m:d>
                      </m:sup>
                    </m:sSubSup>
                  </m:oMath>
                </a14:m>
                <a:r>
                  <a:rPr lang="en-US" altLang="zh-TW" sz="2400" dirty="0" smtClean="0"/>
                  <a:t> , </a:t>
                </a:r>
              </a:p>
              <a:p>
                <a:pPr marL="0" indent="0">
                  <a:buNone/>
                </a:pPr>
                <a:r>
                  <a:rPr lang="en-US" altLang="zh-TW" sz="2400" dirty="0"/>
                  <a:t> </a:t>
                </a:r>
                <a:r>
                  <a:rPr lang="en-US" altLang="zh-TW" sz="2400" dirty="0" smtClean="0"/>
                  <a:t>          </a:t>
                </a:r>
              </a:p>
              <a:p>
                <a:pPr marL="0" indent="0">
                  <a:buNone/>
                </a:pPr>
                <a:r>
                  <a:rPr lang="en-US" altLang="zh-TW" sz="2400" dirty="0"/>
                  <a:t> </a:t>
                </a:r>
                <a:r>
                  <a:rPr lang="en-US" altLang="zh-TW" sz="2400" dirty="0" smtClean="0"/>
                  <a:t>           implied by</a:t>
                </a:r>
              </a:p>
              <a:p>
                <a:pPr marL="0" indent="0">
                  <a:buNone/>
                </a:pPr>
                <a:r>
                  <a:rPr lang="en-US" altLang="zh-TW" sz="2400" dirty="0"/>
                  <a:t> </a:t>
                </a:r>
                <a:r>
                  <a:rPr lang="en-US" altLang="zh-TW" sz="2400" dirty="0" smtClean="0"/>
                  <a:t>     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2400" i="1" dirty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altLang="zh-TW" sz="2400" b="0" i="1" dirty="0" smtClean="0">
                            <a:latin typeface="Cambria Math"/>
                          </a:rPr>
                          <m:t>𝑃𝐶𝐵</m:t>
                        </m:r>
                      </m:sub>
                    </m:sSub>
                    <m:d>
                      <m:dPr>
                        <m:ctrlPr>
                          <a:rPr lang="en-US" altLang="zh-TW" sz="2400" i="1" dirty="0">
                            <a:latin typeface="Cambria Math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altLang="zh-TW" sz="2400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altLang="zh-TW" sz="2400" i="1"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/>
                              </a:rPr>
                              <m:t>𝑡</m:t>
                            </m:r>
                          </m:sub>
                          <m:sup/>
                        </m:sSubSup>
                        <m:r>
                          <a:rPr lang="en-US" altLang="zh-TW" sz="2400" i="1">
                            <a:latin typeface="Cambria Math"/>
                          </a:rPr>
                          <m:t>,</m:t>
                        </m:r>
                        <m:sSubSup>
                          <m:sSubSupPr>
                            <m:ctrlPr>
                              <a:rPr lang="en-US" altLang="zh-TW" sz="2400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altLang="zh-TW" sz="2400" i="1">
                                <a:latin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/>
                              </a:rPr>
                              <m:t>𝑡</m:t>
                            </m:r>
                          </m:sub>
                          <m:sup>
                            <m:d>
                              <m:dPr>
                                <m:ctrlPr>
                                  <a:rPr lang="en-US" altLang="zh-TW" sz="24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altLang="zh-TW" sz="24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</m:d>
                          </m:sup>
                        </m:sSubSup>
                        <m:r>
                          <a:rPr lang="en-US" altLang="zh-TW" sz="2400" i="1">
                            <a:latin typeface="Cambria Math"/>
                          </a:rPr>
                          <m:t>,</m:t>
                        </m:r>
                        <m:r>
                          <a:rPr lang="en-US" altLang="zh-TW" sz="2400" i="1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altLang="zh-TW" sz="2400" i="1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US" altLang="zh-TW" sz="24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2400" i="1" dirty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altLang="zh-TW" sz="2400" b="0" i="1" dirty="0" smtClean="0">
                            <a:latin typeface="Cambria Math"/>
                          </a:rPr>
                          <m:t>𝑃𝐶𝐵</m:t>
                        </m:r>
                      </m:sub>
                    </m:sSub>
                    <m:d>
                      <m:dPr>
                        <m:ctrlPr>
                          <a:rPr lang="en-US" altLang="zh-TW" sz="2400" i="1" dirty="0">
                            <a:latin typeface="Cambria Math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altLang="zh-TW" sz="2400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altLang="zh-TW" sz="2400" i="1"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/>
                              </a:rPr>
                              <m:t>𝑡</m:t>
                            </m:r>
                          </m:sub>
                          <m:sup/>
                        </m:sSubSup>
                        <m:r>
                          <a:rPr lang="en-US" altLang="zh-TW" sz="2400" i="1">
                            <a:latin typeface="Cambria Math"/>
                          </a:rPr>
                          <m:t>,</m:t>
                        </m:r>
                        <m:sSubSup>
                          <m:sSubSupPr>
                            <m:ctrlPr>
                              <a:rPr lang="en-US" altLang="zh-TW" sz="2400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altLang="zh-TW" sz="2400" i="1">
                                <a:latin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/>
                              </a:rPr>
                              <m:t>𝑡</m:t>
                            </m:r>
                          </m:sub>
                          <m:sup>
                            <m:d>
                              <m:dPr>
                                <m:ctrlPr>
                                  <a:rPr lang="en-US" altLang="zh-TW" sz="24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altLang="zh-TW" sz="2400" b="0" i="1" smtClean="0">
                                    <a:latin typeface="Cambria Math"/>
                                  </a:rPr>
                                  <m:t>2</m:t>
                                </m:r>
                              </m:e>
                            </m:d>
                          </m:sup>
                        </m:sSubSup>
                        <m:r>
                          <a:rPr lang="en-US" altLang="zh-TW" sz="2400" i="1">
                            <a:latin typeface="Cambria Math"/>
                          </a:rPr>
                          <m:t>,</m:t>
                        </m:r>
                        <m:r>
                          <a:rPr lang="en-US" altLang="zh-TW" sz="2400" i="1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altLang="zh-TW" sz="2400" i="1" smtClean="0">
                        <a:latin typeface="Cambria Math"/>
                        <a:ea typeface="Cambria Math"/>
                      </a:rPr>
                      <m:t>≥</m:t>
                    </m:r>
                    <m:sSubSup>
                      <m:sSubSupPr>
                        <m:ctrlPr>
                          <a:rPr lang="en-US" altLang="zh-TW" sz="24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altLang="zh-TW" sz="2400" i="1">
                            <a:latin typeface="Cambria Math"/>
                          </a:rPr>
                          <m:t> </m:t>
                        </m:r>
                        <m:r>
                          <a:rPr lang="en-US" altLang="zh-TW" sz="2400" b="0" i="1" smtClean="0">
                            <a:latin typeface="Cambria Math"/>
                          </a:rPr>
                          <m:t>𝑧</m:t>
                        </m:r>
                        <m:r>
                          <a:rPr lang="en-US" altLang="zh-TW" sz="2400" b="0" i="1" smtClean="0">
                            <a:latin typeface="Cambria Math"/>
                          </a:rPr>
                          <m:t>(</m:t>
                        </m:r>
                        <m:r>
                          <a:rPr lang="en-US" altLang="zh-TW" sz="2400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altLang="zh-TW" sz="2400" i="1">
                            <a:latin typeface="Cambria Math"/>
                          </a:rPr>
                          <m:t>𝑡</m:t>
                        </m:r>
                      </m:sub>
                      <m:sup>
                        <m:d>
                          <m:dPr>
                            <m:ctrlPr>
                              <a:rPr lang="en-US" altLang="zh-TW" sz="2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zh-TW" sz="2400" b="0" i="1" smtClean="0">
                                <a:latin typeface="Cambria Math"/>
                              </a:rPr>
                              <m:t>1</m:t>
                            </m:r>
                          </m:e>
                        </m:d>
                      </m:sup>
                    </m:sSubSup>
                    <m:r>
                      <a:rPr lang="en-US" altLang="zh-TW" sz="2400" i="1">
                        <a:latin typeface="Cambria Math"/>
                      </a:rPr>
                      <m:t>−</m:t>
                    </m:r>
                    <m:sSubSup>
                      <m:sSubSupPr>
                        <m:ctrlPr>
                          <a:rPr lang="en-US" altLang="zh-TW" sz="24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altLang="zh-TW" sz="2400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altLang="zh-TW" sz="2400" i="1">
                            <a:latin typeface="Cambria Math"/>
                          </a:rPr>
                          <m:t>𝑡</m:t>
                        </m:r>
                      </m:sub>
                      <m:sup>
                        <m:d>
                          <m:dPr>
                            <m:ctrlPr>
                              <a:rPr lang="en-US" altLang="zh-TW" sz="2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zh-TW" sz="2400" b="0" i="1" smtClean="0">
                                <a:latin typeface="Cambria Math"/>
                              </a:rPr>
                              <m:t>2</m:t>
                            </m:r>
                          </m:e>
                        </m:d>
                      </m:sup>
                    </m:sSubSup>
                    <m:r>
                      <a:rPr lang="en-US" altLang="zh-TW" sz="2400" b="0" i="1" smtClean="0">
                        <a:latin typeface="Cambria Math"/>
                      </a:rPr>
                      <m:t>)</m:t>
                    </m:r>
                  </m:oMath>
                </a14:m>
                <a:endParaRPr lang="en-US" altLang="zh-TW" sz="2400" dirty="0" smtClean="0"/>
              </a:p>
              <a:p>
                <a:pPr marL="0" indent="0">
                  <a:buNone/>
                </a:pPr>
                <a:r>
                  <a:rPr lang="en-US" altLang="zh-TW" sz="2400" dirty="0" smtClean="0"/>
                  <a:t>      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2400" i="1" dirty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altLang="zh-TW" sz="2400" b="0" i="1" dirty="0" smtClean="0">
                            <a:latin typeface="Cambria Math"/>
                          </a:rPr>
                          <m:t>𝑃𝐶𝐵</m:t>
                        </m:r>
                      </m:sub>
                    </m:sSub>
                    <m:d>
                      <m:dPr>
                        <m:ctrlPr>
                          <a:rPr lang="en-US" altLang="zh-TW" sz="2400" i="1" dirty="0">
                            <a:latin typeface="Cambria Math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altLang="zh-TW" sz="2400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altLang="zh-TW" sz="2400" i="1"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/>
                              </a:rPr>
                              <m:t>𝑡</m:t>
                            </m:r>
                          </m:sub>
                          <m:sup/>
                        </m:sSubSup>
                        <m:r>
                          <a:rPr lang="en-US" altLang="zh-TW" sz="2400" i="1">
                            <a:latin typeface="Cambria Math"/>
                          </a:rPr>
                          <m:t>,</m:t>
                        </m:r>
                        <m:sSubSup>
                          <m:sSubSupPr>
                            <m:ctrlPr>
                              <a:rPr lang="en-US" altLang="zh-TW" sz="2400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altLang="zh-TW" sz="2400" i="1">
                                <a:latin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/>
                              </a:rPr>
                              <m:t>𝑡</m:t>
                            </m:r>
                          </m:sub>
                          <m:sup>
                            <m:d>
                              <m:dPr>
                                <m:ctrlPr>
                                  <a:rPr lang="en-US" altLang="zh-TW" sz="24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altLang="zh-TW" sz="24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</m:d>
                          </m:sup>
                        </m:sSubSup>
                        <m:r>
                          <a:rPr lang="en-US" altLang="zh-TW" sz="2400" i="1">
                            <a:latin typeface="Cambria Math"/>
                          </a:rPr>
                          <m:t>,</m:t>
                        </m:r>
                        <m:r>
                          <a:rPr lang="en-US" altLang="zh-TW" sz="2400" i="1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altLang="zh-TW" sz="2400" i="1" smtClean="0">
                        <a:latin typeface="Cambria Math"/>
                        <a:ea typeface="Cambria Math"/>
                      </a:rPr>
                      <m:t>≥</m:t>
                    </m:r>
                    <m:sSub>
                      <m:sSubPr>
                        <m:ctrlPr>
                          <a:rPr lang="en-US" altLang="zh-TW" sz="24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2400" i="1" dirty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altLang="zh-TW" sz="2400" b="0" i="1" dirty="0" smtClean="0">
                            <a:latin typeface="Cambria Math"/>
                          </a:rPr>
                          <m:t>𝑃𝐶𝐵</m:t>
                        </m:r>
                      </m:sub>
                    </m:sSub>
                    <m:d>
                      <m:dPr>
                        <m:ctrlPr>
                          <a:rPr lang="en-US" altLang="zh-TW" sz="2400" i="1" dirty="0">
                            <a:latin typeface="Cambria Math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altLang="zh-TW" sz="2400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altLang="zh-TW" sz="2400" i="1"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/>
                              </a:rPr>
                              <m:t>𝑡</m:t>
                            </m:r>
                          </m:sub>
                          <m:sup/>
                        </m:sSubSup>
                        <m:r>
                          <a:rPr lang="en-US" altLang="zh-TW" sz="2400" i="1">
                            <a:latin typeface="Cambria Math"/>
                          </a:rPr>
                          <m:t>,</m:t>
                        </m:r>
                        <m:sSubSup>
                          <m:sSubSupPr>
                            <m:ctrlPr>
                              <a:rPr lang="en-US" altLang="zh-TW" sz="2400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altLang="zh-TW" sz="2400" i="1">
                                <a:latin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/>
                              </a:rPr>
                              <m:t>𝑡</m:t>
                            </m:r>
                          </m:sub>
                          <m:sup>
                            <m:d>
                              <m:dPr>
                                <m:ctrlPr>
                                  <a:rPr lang="en-US" altLang="zh-TW" sz="24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altLang="zh-TW" sz="2400" b="0" i="1" smtClean="0">
                                    <a:latin typeface="Cambria Math"/>
                                  </a:rPr>
                                  <m:t>2</m:t>
                                </m:r>
                              </m:e>
                            </m:d>
                          </m:sup>
                        </m:sSubSup>
                        <m:r>
                          <a:rPr lang="en-US" altLang="zh-TW" sz="2400" i="1">
                            <a:latin typeface="Cambria Math"/>
                          </a:rPr>
                          <m:t>,</m:t>
                        </m:r>
                        <m:r>
                          <a:rPr lang="en-US" altLang="zh-TW" sz="2400" i="1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altLang="zh-TW" sz="2400" b="0" i="1" smtClean="0">
                        <a:latin typeface="Cambria Math"/>
                      </a:rPr>
                      <m:t>+</m:t>
                    </m:r>
                    <m:sSubSup>
                      <m:sSubSupPr>
                        <m:ctrlPr>
                          <a:rPr lang="en-US" altLang="zh-TW" sz="24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altLang="zh-TW" sz="2400" i="1">
                            <a:latin typeface="Cambria Math"/>
                          </a:rPr>
                          <m:t> </m:t>
                        </m:r>
                        <m:r>
                          <a:rPr lang="en-US" altLang="zh-TW" sz="2400" b="0" i="1" smtClean="0">
                            <a:latin typeface="Cambria Math"/>
                          </a:rPr>
                          <m:t>𝑧</m:t>
                        </m:r>
                        <m:r>
                          <a:rPr lang="en-US" altLang="zh-TW" sz="2400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altLang="zh-TW" sz="2400" i="1">
                            <a:latin typeface="Cambria Math"/>
                          </a:rPr>
                          <m:t>𝑡</m:t>
                        </m:r>
                      </m:sub>
                      <m:sup>
                        <m:d>
                          <m:dPr>
                            <m:ctrlPr>
                              <a:rPr lang="en-US" altLang="zh-TW" sz="2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zh-TW" sz="2400" b="0" i="1" smtClean="0">
                                <a:latin typeface="Cambria Math"/>
                              </a:rPr>
                              <m:t>1</m:t>
                            </m:r>
                          </m:e>
                        </m:d>
                      </m:sup>
                    </m:sSubSup>
                    <m:r>
                      <a:rPr lang="en-US" altLang="zh-TW" sz="2400" i="1">
                        <a:latin typeface="Cambria Math"/>
                      </a:rPr>
                      <m:t>−</m:t>
                    </m:r>
                    <m:sSubSup>
                      <m:sSubSupPr>
                        <m:ctrlPr>
                          <a:rPr lang="en-US" altLang="zh-TW" sz="24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altLang="zh-TW" sz="2400" b="0" i="1" smtClean="0">
                            <a:latin typeface="Cambria Math"/>
                          </a:rPr>
                          <m:t>𝑧</m:t>
                        </m:r>
                        <m:r>
                          <a:rPr lang="en-US" altLang="zh-TW" sz="2400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altLang="zh-TW" sz="2400" i="1">
                            <a:latin typeface="Cambria Math"/>
                          </a:rPr>
                          <m:t>𝑡</m:t>
                        </m:r>
                      </m:sub>
                      <m:sup>
                        <m:d>
                          <m:dPr>
                            <m:ctrlPr>
                              <a:rPr lang="en-US" altLang="zh-TW" sz="2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zh-TW" sz="2400" b="0" i="1" smtClean="0">
                                <a:latin typeface="Cambria Math"/>
                              </a:rPr>
                              <m:t>2</m:t>
                            </m:r>
                          </m:e>
                        </m:d>
                      </m:sup>
                    </m:sSubSup>
                  </m:oMath>
                </a14:m>
                <a:endParaRPr lang="en-US" altLang="zh-TW" sz="2400" dirty="0" smtClean="0"/>
              </a:p>
              <a:p>
                <a:pPr marL="0" indent="0">
                  <a:buNone/>
                </a:pPr>
                <a:endParaRPr lang="en-US" altLang="zh-TW" sz="2400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7504" y="116632"/>
                <a:ext cx="9036496" cy="6624736"/>
              </a:xfrm>
              <a:blipFill rotWithShape="1">
                <a:blip r:embed="rId2"/>
                <a:stretch>
                  <a:fillRect l="-1417" t="-82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40716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群組 16"/>
          <p:cNvGrpSpPr/>
          <p:nvPr/>
        </p:nvGrpSpPr>
        <p:grpSpPr>
          <a:xfrm>
            <a:off x="7812360" y="4457748"/>
            <a:ext cx="723490" cy="2309178"/>
            <a:chOff x="8726454" y="3502569"/>
            <a:chExt cx="723490" cy="2309178"/>
          </a:xfrm>
        </p:grpSpPr>
        <p:cxnSp>
          <p:nvCxnSpPr>
            <p:cNvPr id="20" name="直線單箭頭接點 19"/>
            <p:cNvCxnSpPr/>
            <p:nvPr/>
          </p:nvCxnSpPr>
          <p:spPr>
            <a:xfrm rot="5400000" flipH="1" flipV="1">
              <a:off x="7619959" y="4703664"/>
              <a:ext cx="2214578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文字方塊 20"/>
                <p:cNvSpPr txBox="1"/>
                <p:nvPr/>
              </p:nvSpPr>
              <p:spPr>
                <a:xfrm>
                  <a:off x="8825607" y="3502569"/>
                  <a:ext cx="624337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800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sz="2800" b="1" i="1" smtClean="0">
                                <a:latin typeface="Cambria Math"/>
                              </a:rPr>
                              <m:t>𝑽</m:t>
                            </m:r>
                          </m:e>
                          <m:sub>
                            <m:r>
                              <a:rPr lang="en-US" altLang="zh-TW" sz="2800" b="1" i="1" smtClean="0">
                                <a:latin typeface="Cambria Math"/>
                              </a:rPr>
                              <m:t>𝒕</m:t>
                            </m:r>
                          </m:sub>
                        </m:sSub>
                      </m:oMath>
                    </m:oMathPara>
                  </a14:m>
                  <a:endParaRPr lang="zh-TW" altLang="en-US" sz="3200" b="1" dirty="0"/>
                </a:p>
              </p:txBody>
            </p:sp>
          </mc:Choice>
          <mc:Fallback xmlns="">
            <p:sp>
              <p:nvSpPr>
                <p:cNvPr id="21" name="文字方塊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25607" y="3502569"/>
                  <a:ext cx="624337" cy="523220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323528" y="0"/>
                <a:ext cx="8820472" cy="666936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altLang="zh-TW" sz="2400" dirty="0" smtClean="0"/>
                  <a:t>thus </a:t>
                </a:r>
                <a:r>
                  <a:rPr lang="en-US" altLang="zh-TW" sz="2400" dirty="0"/>
                  <a:t>we </a:t>
                </a:r>
                <a:r>
                  <a:rPr lang="en-US" altLang="zh-TW" sz="2400" dirty="0" smtClean="0"/>
                  <a:t>have   </a:t>
                </a:r>
                <a:endParaRPr lang="en-US" altLang="zh-TW" sz="2400" dirty="0"/>
              </a:p>
              <a:p>
                <a:pPr marL="0" indent="0">
                  <a:buNone/>
                </a:pPr>
                <a:r>
                  <a:rPr lang="en-US" altLang="zh-TW" dirty="0" smtClean="0"/>
                  <a:t>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2400" i="1" dirty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altLang="zh-TW" sz="2400" b="0" i="1" dirty="0" smtClean="0">
                            <a:latin typeface="Cambria Math"/>
                          </a:rPr>
                          <m:t>𝑃𝐶𝐵</m:t>
                        </m:r>
                      </m:sub>
                    </m:sSub>
                    <m:d>
                      <m:dPr>
                        <m:ctrlPr>
                          <a:rPr lang="en-US" altLang="zh-TW" sz="2400" i="1" dirty="0">
                            <a:latin typeface="Cambria Math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altLang="zh-TW" sz="2400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altLang="zh-TW" sz="2400" i="1"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/>
                              </a:rPr>
                              <m:t>𝑡</m:t>
                            </m:r>
                          </m:sub>
                          <m:sup/>
                        </m:sSubSup>
                        <m:r>
                          <a:rPr lang="en-US" altLang="zh-TW" sz="2400" i="1">
                            <a:latin typeface="Cambria Math"/>
                          </a:rPr>
                          <m:t>,</m:t>
                        </m:r>
                        <m:sSubSup>
                          <m:sSubSupPr>
                            <m:ctrlPr>
                              <a:rPr lang="en-US" altLang="zh-TW" sz="2400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altLang="zh-TW" sz="2400" i="1">
                                <a:latin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/>
                              </a:rPr>
                              <m:t>𝑡</m:t>
                            </m:r>
                          </m:sub>
                          <m:sup>
                            <m:d>
                              <m:dPr>
                                <m:ctrlPr>
                                  <a:rPr lang="en-US" altLang="zh-TW" sz="24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altLang="zh-TW" sz="24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</m:d>
                          </m:sup>
                        </m:sSubSup>
                        <m:r>
                          <a:rPr lang="en-US" altLang="zh-TW" sz="2400" i="1">
                            <a:latin typeface="Cambria Math"/>
                          </a:rPr>
                          <m:t>,</m:t>
                        </m:r>
                        <m:r>
                          <a:rPr lang="en-US" altLang="zh-TW" sz="2400" i="1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altLang="zh-TW" sz="2400" i="1">
                        <a:latin typeface="Cambria Math"/>
                        <a:ea typeface="Cambria Math"/>
                      </a:rPr>
                      <m:t>≥</m:t>
                    </m:r>
                    <m:sSub>
                      <m:sSubPr>
                        <m:ctrlPr>
                          <a:rPr lang="en-US" altLang="zh-TW" sz="24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2400" i="1" dirty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altLang="zh-TW" sz="2400" b="0" i="1" dirty="0" smtClean="0">
                            <a:latin typeface="Cambria Math"/>
                          </a:rPr>
                          <m:t>𝑃𝐶𝐵</m:t>
                        </m:r>
                      </m:sub>
                    </m:sSub>
                    <m:d>
                      <m:dPr>
                        <m:ctrlPr>
                          <a:rPr lang="en-US" altLang="zh-TW" sz="2400" i="1" dirty="0">
                            <a:latin typeface="Cambria Math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altLang="zh-TW" sz="2400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altLang="zh-TW" sz="2400" i="1"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/>
                              </a:rPr>
                              <m:t>𝑡</m:t>
                            </m:r>
                          </m:sub>
                          <m:sup/>
                        </m:sSubSup>
                        <m:r>
                          <a:rPr lang="en-US" altLang="zh-TW" sz="2400" i="1">
                            <a:latin typeface="Cambria Math"/>
                          </a:rPr>
                          <m:t>,</m:t>
                        </m:r>
                        <m:sSubSup>
                          <m:sSubSupPr>
                            <m:ctrlPr>
                              <a:rPr lang="en-US" altLang="zh-TW" sz="2400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altLang="zh-TW" sz="2400" i="1">
                                <a:latin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/>
                              </a:rPr>
                              <m:t>𝑡</m:t>
                            </m:r>
                          </m:sub>
                          <m:sup>
                            <m:d>
                              <m:dPr>
                                <m:ctrlPr>
                                  <a:rPr lang="en-US" altLang="zh-TW" sz="24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altLang="zh-TW" sz="2400" b="0" i="1" smtClean="0">
                                    <a:latin typeface="Cambria Math"/>
                                  </a:rPr>
                                  <m:t>2</m:t>
                                </m:r>
                              </m:e>
                            </m:d>
                          </m:sup>
                        </m:sSubSup>
                        <m:r>
                          <a:rPr lang="en-US" altLang="zh-TW" sz="2400" i="1">
                            <a:latin typeface="Cambria Math"/>
                          </a:rPr>
                          <m:t>,</m:t>
                        </m:r>
                        <m:r>
                          <a:rPr lang="en-US" altLang="zh-TW" sz="2400" i="1">
                            <a:latin typeface="Cambria Math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altLang="zh-TW" sz="2400" dirty="0"/>
                  <a:t> +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sz="24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altLang="zh-TW" sz="2400" i="1">
                            <a:latin typeface="Cambria Math"/>
                          </a:rPr>
                          <m:t> </m:t>
                        </m:r>
                        <m:r>
                          <a:rPr lang="en-US" altLang="zh-TW" sz="2400" b="0" i="1" smtClean="0">
                            <a:latin typeface="Cambria Math"/>
                          </a:rPr>
                          <m:t>𝑧</m:t>
                        </m:r>
                        <m:r>
                          <a:rPr lang="en-US" altLang="zh-TW" sz="2400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altLang="zh-TW" sz="2400" i="1">
                            <a:latin typeface="Cambria Math"/>
                          </a:rPr>
                          <m:t>𝑡</m:t>
                        </m:r>
                      </m:sub>
                      <m:sup>
                        <m:d>
                          <m:dPr>
                            <m:ctrlPr>
                              <a:rPr lang="en-US" altLang="zh-TW" sz="2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zh-TW" sz="2400" i="1">
                                <a:latin typeface="Cambria Math"/>
                              </a:rPr>
                              <m:t>1</m:t>
                            </m:r>
                          </m:e>
                        </m:d>
                      </m:sup>
                    </m:sSubSup>
                    <m:r>
                      <a:rPr lang="en-US" altLang="zh-TW" sz="2400" i="1">
                        <a:latin typeface="Cambria Math"/>
                      </a:rPr>
                      <m:t>−</m:t>
                    </m:r>
                    <m:sSubSup>
                      <m:sSubSupPr>
                        <m:ctrlPr>
                          <a:rPr lang="en-US" altLang="zh-TW" sz="24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altLang="zh-TW" sz="2400" b="0" i="1" smtClean="0">
                            <a:latin typeface="Cambria Math"/>
                          </a:rPr>
                          <m:t>𝑧</m:t>
                        </m:r>
                        <m:r>
                          <a:rPr lang="en-US" altLang="zh-TW" sz="2400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altLang="zh-TW" sz="2400" i="1">
                            <a:latin typeface="Cambria Math"/>
                          </a:rPr>
                          <m:t>𝑡</m:t>
                        </m:r>
                      </m:sub>
                      <m:sup>
                        <m:d>
                          <m:dPr>
                            <m:ctrlPr>
                              <a:rPr lang="en-US" altLang="zh-TW" sz="2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zh-TW" sz="2400" i="1">
                                <a:latin typeface="Cambria Math"/>
                              </a:rPr>
                              <m:t>2</m:t>
                            </m:r>
                          </m:e>
                        </m:d>
                      </m:sup>
                    </m:sSubSup>
                  </m:oMath>
                </a14:m>
                <a:r>
                  <a:rPr lang="en-US" altLang="zh-TW" dirty="0" smtClean="0"/>
                  <a:t> </a:t>
                </a:r>
              </a:p>
              <a:p>
                <a:pPr marL="0" indent="0">
                  <a:buNone/>
                </a:pPr>
                <a:r>
                  <a:rPr lang="en-US" altLang="zh-TW" sz="2400" dirty="0" smtClean="0">
                    <a:ea typeface="Cambria Math"/>
                  </a:rPr>
                  <a:t>                                            </a:t>
                </a:r>
                <a14:m>
                  <m:oMath xmlns:m="http://schemas.openxmlformats.org/officeDocument/2006/math">
                    <m:r>
                      <a:rPr lang="en-US" altLang="zh-TW" sz="2400" i="1" dirty="0" smtClean="0">
                        <a:latin typeface="Cambria Math"/>
                        <a:ea typeface="Cambria Math"/>
                      </a:rPr>
                      <m:t>&gt;</m:t>
                    </m:r>
                  </m:oMath>
                </a14:m>
                <a:r>
                  <a:rPr lang="en-US" altLang="zh-TW" sz="2400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000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TW" sz="2000" i="1">
                                <a:latin typeface="Cambria Math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altLang="zh-TW" sz="2000" i="1" smtClean="0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altLang="zh-TW" sz="2000" b="0" i="1" smtClean="0">
                                    <a:latin typeface="Cambria Math"/>
                                  </a:rPr>
                                  <m:t>𝑧𝑉</m:t>
                                </m:r>
                              </m:e>
                              <m:sub>
                                <m:r>
                                  <a:rPr lang="en-US" altLang="zh-TW" sz="2000" b="0" i="1" smtClean="0">
                                    <a:latin typeface="Cambria Math"/>
                                  </a:rPr>
                                  <m:t>𝑡</m:t>
                                </m:r>
                              </m:sub>
                              <m:sup>
                                <m:r>
                                  <a:rPr lang="en-US" altLang="zh-TW" sz="2000" b="0" i="1" smtClean="0">
                                    <a:latin typeface="Cambria Math"/>
                                  </a:rPr>
                                  <m:t>(2)</m:t>
                                </m:r>
                              </m:sup>
                            </m:sSubSup>
                            <m:r>
                              <a:rPr lang="en-US" altLang="zh-TW" sz="2000" i="1">
                                <a:latin typeface="Cambria Math"/>
                                <a:ea typeface="Cambria Math"/>
                              </a:rPr>
                              <m:t>∨</m:t>
                            </m:r>
                            <m:sSubSup>
                              <m:sSubSupPr>
                                <m:ctrlPr>
                                  <a:rPr lang="en-US" altLang="zh-TW" sz="240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altLang="zh-TW" sz="2400" b="0" i="1" smtClean="0">
                                    <a:latin typeface="Cambria Math"/>
                                    <a:ea typeface="Cambria Math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altLang="zh-TW" sz="2400" b="0" i="1" smtClean="0">
                                    <a:latin typeface="Cambria Math"/>
                                    <a:ea typeface="Cambria Math"/>
                                  </a:rPr>
                                  <m:t>𝑡</m:t>
                                </m:r>
                              </m:sub>
                              <m:sup>
                                <m:r>
                                  <a:rPr lang="en-US" altLang="zh-TW" sz="2400" b="0" i="1" smtClean="0">
                                    <a:latin typeface="Cambria Math"/>
                                    <a:ea typeface="Cambria Math"/>
                                  </a:rPr>
                                  <m:t>𝑃</m:t>
                                </m:r>
                              </m:sup>
                            </m:sSubSup>
                            <m:r>
                              <a:rPr lang="en-US" altLang="zh-TW" sz="2000" b="0" i="1" smtClean="0"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sSubSup>
                              <m:sSubSupPr>
                                <m:ctrlPr>
                                  <a:rPr lang="en-US" altLang="zh-TW" sz="2000" i="1" smtClean="0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altLang="zh-TW" sz="2000" i="1">
                                    <a:latin typeface="Cambria Math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en-US" altLang="zh-TW" sz="2000" i="1">
                                    <a:latin typeface="Cambria Math"/>
                                  </a:rPr>
                                  <m:t>𝑡</m:t>
                                </m:r>
                              </m:sub>
                              <m:sup/>
                            </m:sSubSup>
                          </m:e>
                        </m:d>
                      </m:e>
                      <m:sup>
                        <m:r>
                          <a:rPr lang="en-US" altLang="zh-TW" sz="2000" i="1">
                            <a:latin typeface="Cambria Math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altLang="zh-TW" sz="2400" dirty="0"/>
                  <a:t>+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sz="24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altLang="zh-TW" sz="2400" i="1">
                            <a:latin typeface="Cambria Math"/>
                          </a:rPr>
                          <m:t> </m:t>
                        </m:r>
                        <m:r>
                          <a:rPr lang="en-US" altLang="zh-TW" sz="2400" b="0" i="1" smtClean="0">
                            <a:latin typeface="Cambria Math"/>
                          </a:rPr>
                          <m:t>𝑧</m:t>
                        </m:r>
                        <m:r>
                          <a:rPr lang="en-US" altLang="zh-TW" sz="2400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altLang="zh-TW" sz="2400" i="1">
                            <a:latin typeface="Cambria Math"/>
                          </a:rPr>
                          <m:t>𝑡</m:t>
                        </m:r>
                      </m:sub>
                      <m:sup>
                        <m:d>
                          <m:dPr>
                            <m:ctrlPr>
                              <a:rPr lang="en-US" altLang="zh-TW" sz="2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zh-TW" sz="2400" i="1">
                                <a:latin typeface="Cambria Math"/>
                              </a:rPr>
                              <m:t>1</m:t>
                            </m:r>
                          </m:e>
                        </m:d>
                      </m:sup>
                    </m:sSubSup>
                    <m:r>
                      <a:rPr lang="en-US" altLang="zh-TW" sz="2400" i="1">
                        <a:latin typeface="Cambria Math"/>
                      </a:rPr>
                      <m:t>−</m:t>
                    </m:r>
                    <m:sSubSup>
                      <m:sSubSupPr>
                        <m:ctrlPr>
                          <a:rPr lang="en-US" altLang="zh-TW" sz="24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altLang="zh-TW" sz="2400" b="0" i="1" smtClean="0">
                            <a:latin typeface="Cambria Math"/>
                          </a:rPr>
                          <m:t>𝑧</m:t>
                        </m:r>
                        <m:r>
                          <a:rPr lang="en-US" altLang="zh-TW" sz="2400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altLang="zh-TW" sz="2400" i="1">
                            <a:latin typeface="Cambria Math"/>
                          </a:rPr>
                          <m:t>𝑡</m:t>
                        </m:r>
                      </m:sub>
                      <m:sup>
                        <m:d>
                          <m:dPr>
                            <m:ctrlPr>
                              <a:rPr lang="en-US" altLang="zh-TW" sz="2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zh-TW" sz="2400" i="1">
                                <a:latin typeface="Cambria Math"/>
                              </a:rPr>
                              <m:t>2</m:t>
                            </m:r>
                          </m:e>
                        </m:d>
                      </m:sup>
                    </m:sSubSup>
                  </m:oMath>
                </a14:m>
                <a:endParaRPr lang="en-US" altLang="zh-TW" dirty="0" smtClean="0"/>
              </a:p>
              <a:p>
                <a:pPr marL="0" indent="0">
                  <a:buNone/>
                </a:pPr>
                <a:r>
                  <a:rPr lang="en-US" altLang="zh-TW" dirty="0" smtClean="0"/>
                  <a:t>                              </a:t>
                </a:r>
                <a14:m>
                  <m:oMath xmlns:m="http://schemas.openxmlformats.org/officeDocument/2006/math">
                    <m:r>
                      <a:rPr lang="en-US" altLang="zh-TW" sz="2400" b="0" i="0" smtClean="0">
                        <a:latin typeface="Cambria Math"/>
                        <a:ea typeface="Cambria Math"/>
                      </a:rPr>
                      <m:t>    </m:t>
                    </m:r>
                    <m:r>
                      <a:rPr lang="en-US" altLang="zh-TW" sz="2400" i="1">
                        <a:latin typeface="Cambria Math"/>
                        <a:ea typeface="Cambria Math"/>
                      </a:rPr>
                      <m:t>≥</m:t>
                    </m:r>
                  </m:oMath>
                </a14:m>
                <a:r>
                  <a:rPr lang="zh-TW" altLang="en-US" sz="2400" dirty="0" smtClean="0"/>
                  <a:t>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sz="24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altLang="zh-TW" sz="2400" b="0" i="1" smtClean="0">
                            <a:latin typeface="Cambria Math"/>
                          </a:rPr>
                          <m:t>𝑧</m:t>
                        </m:r>
                        <m:r>
                          <a:rPr lang="en-US" altLang="zh-TW" sz="2400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altLang="zh-TW" sz="2400" i="1">
                            <a:latin typeface="Cambria Math"/>
                          </a:rPr>
                          <m:t>𝑡</m:t>
                        </m:r>
                      </m:sub>
                      <m:sup>
                        <m:d>
                          <m:dPr>
                            <m:ctrlPr>
                              <a:rPr lang="en-US" altLang="zh-TW" sz="2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zh-TW" sz="2400" b="0" i="1" smtClean="0">
                                <a:latin typeface="Cambria Math"/>
                              </a:rPr>
                              <m:t>2</m:t>
                            </m:r>
                          </m:e>
                        </m:d>
                      </m:sup>
                    </m:sSubSup>
                    <m:r>
                      <a:rPr lang="en-US" altLang="zh-TW" sz="2400" i="1">
                        <a:latin typeface="Cambria Math"/>
                        <a:ea typeface="Cambria Math"/>
                      </a:rPr>
                      <m:t>∨</m:t>
                    </m:r>
                    <m:sSubSup>
                      <m:sSubSupPr>
                        <m:ctrlPr>
                          <a:rPr lang="en-US" altLang="zh-TW" sz="2400" i="1" smtClean="0">
                            <a:latin typeface="Cambria Math"/>
                            <a:ea typeface="Cambria Math"/>
                          </a:rPr>
                        </m:ctrlPr>
                      </m:sSubSupPr>
                      <m:e>
                        <m:r>
                          <a:rPr lang="en-US" altLang="zh-TW" sz="2400" b="0" i="1" smtClean="0">
                            <a:latin typeface="Cambria Math"/>
                            <a:ea typeface="Cambria Math"/>
                          </a:rPr>
                          <m:t>𝑘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/>
                            <a:ea typeface="Cambria Math"/>
                          </a:rPr>
                          <m:t>𝑡</m:t>
                        </m:r>
                      </m:sub>
                      <m:sup>
                        <m:r>
                          <a:rPr lang="en-US" altLang="zh-TW" sz="2400" b="0" i="1" smtClean="0">
                            <a:latin typeface="Cambria Math"/>
                            <a:ea typeface="Cambria Math"/>
                          </a:rPr>
                          <m:t>𝑃</m:t>
                        </m:r>
                      </m:sup>
                    </m:sSubSup>
                    <m:r>
                      <a:rPr lang="en-US" altLang="zh-TW" sz="2400" b="0" i="1" smtClean="0">
                        <a:latin typeface="Cambria Math"/>
                        <a:ea typeface="Cambria Math"/>
                      </a:rPr>
                      <m:t>−</m:t>
                    </m:r>
                    <m:sSubSup>
                      <m:sSubSupPr>
                        <m:ctrlPr>
                          <a:rPr lang="en-US" altLang="zh-TW" sz="240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altLang="zh-TW" sz="2400" i="1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altLang="zh-TW" sz="2400" i="1">
                            <a:latin typeface="Cambria Math"/>
                          </a:rPr>
                          <m:t>𝑡</m:t>
                        </m:r>
                      </m:sub>
                      <m:sup/>
                    </m:sSubSup>
                    <m:r>
                      <a:rPr lang="en-US" altLang="zh-TW" sz="2400" b="0" i="1" smtClean="0">
                        <a:latin typeface="Cambria Math"/>
                      </a:rPr>
                      <m:t>+</m:t>
                    </m:r>
                    <m:sSubSup>
                      <m:sSubSupPr>
                        <m:ctrlPr>
                          <a:rPr lang="en-US" altLang="zh-TW" sz="24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altLang="zh-TW" sz="2400" i="1">
                            <a:latin typeface="Cambria Math"/>
                          </a:rPr>
                          <m:t> </m:t>
                        </m:r>
                        <m:r>
                          <a:rPr lang="en-US" altLang="zh-TW" sz="2400" b="0" i="1" smtClean="0">
                            <a:latin typeface="Cambria Math"/>
                          </a:rPr>
                          <m:t>𝑧</m:t>
                        </m:r>
                        <m:r>
                          <a:rPr lang="en-US" altLang="zh-TW" sz="2400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altLang="zh-TW" sz="2400" i="1">
                            <a:latin typeface="Cambria Math"/>
                          </a:rPr>
                          <m:t>𝑡</m:t>
                        </m:r>
                      </m:sub>
                      <m:sup>
                        <m:d>
                          <m:dPr>
                            <m:ctrlPr>
                              <a:rPr lang="en-US" altLang="zh-TW" sz="2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zh-TW" sz="2400" i="1">
                                <a:latin typeface="Cambria Math"/>
                              </a:rPr>
                              <m:t>1</m:t>
                            </m:r>
                          </m:e>
                        </m:d>
                      </m:sup>
                    </m:sSubSup>
                    <m:r>
                      <a:rPr lang="en-US" altLang="zh-TW" sz="2400" i="1">
                        <a:latin typeface="Cambria Math"/>
                      </a:rPr>
                      <m:t>−</m:t>
                    </m:r>
                    <m:r>
                      <a:rPr lang="en-US" altLang="zh-TW" sz="2400" b="0" i="1" smtClean="0">
                        <a:latin typeface="Cambria Math"/>
                      </a:rPr>
                      <m:t>𝑧</m:t>
                    </m:r>
                    <m:sSubSup>
                      <m:sSubSupPr>
                        <m:ctrlPr>
                          <a:rPr lang="en-US" altLang="zh-TW" sz="24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altLang="zh-TW" sz="2400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altLang="zh-TW" sz="2400" i="1">
                            <a:latin typeface="Cambria Math"/>
                          </a:rPr>
                          <m:t>𝑡</m:t>
                        </m:r>
                      </m:sub>
                      <m:sup>
                        <m:d>
                          <m:dPr>
                            <m:ctrlPr>
                              <a:rPr lang="en-US" altLang="zh-TW" sz="2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zh-TW" sz="2400" i="1">
                                <a:latin typeface="Cambria Math"/>
                              </a:rPr>
                              <m:t>2</m:t>
                            </m:r>
                          </m:e>
                        </m:d>
                      </m:sup>
                    </m:sSubSup>
                  </m:oMath>
                </a14:m>
                <a:endParaRPr lang="en-US" altLang="zh-TW" sz="2400" dirty="0" smtClean="0"/>
              </a:p>
              <a:p>
                <a:pPr marL="0" indent="0">
                  <a:buNone/>
                </a:pPr>
                <a:r>
                  <a:rPr lang="en-US" altLang="zh-TW" sz="2400" dirty="0" smtClean="0"/>
                  <a:t>                                        </a:t>
                </a:r>
                <a14:m>
                  <m:oMath xmlns:m="http://schemas.openxmlformats.org/officeDocument/2006/math">
                    <m:r>
                      <a:rPr lang="en-US" altLang="zh-TW" sz="2400" b="0" i="0" smtClean="0">
                        <a:latin typeface="Cambria Math"/>
                      </a:rPr>
                      <m:t>     </m:t>
                    </m:r>
                    <m:r>
                      <a:rPr lang="en-US" altLang="zh-TW" sz="2400" i="1">
                        <a:latin typeface="Cambria Math"/>
                      </a:rPr>
                      <m:t>=</m:t>
                    </m:r>
                  </m:oMath>
                </a14:m>
                <a:r>
                  <a:rPr lang="en-US" altLang="zh-TW" sz="2400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sz="24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altLang="zh-TW" sz="2400" b="0" i="1" smtClean="0">
                            <a:latin typeface="Cambria Math"/>
                          </a:rPr>
                          <m:t>𝑧</m:t>
                        </m:r>
                        <m:r>
                          <a:rPr lang="en-US" altLang="zh-TW" sz="2400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altLang="zh-TW" sz="2400" i="1">
                            <a:latin typeface="Cambria Math"/>
                          </a:rPr>
                          <m:t>𝑡</m:t>
                        </m:r>
                      </m:sub>
                      <m:sup>
                        <m:d>
                          <m:dPr>
                            <m:ctrlPr>
                              <a:rPr lang="en-US" altLang="zh-TW" sz="2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zh-TW" sz="2400" b="0" i="1" smtClean="0">
                                <a:latin typeface="Cambria Math"/>
                              </a:rPr>
                              <m:t>2</m:t>
                            </m:r>
                          </m:e>
                        </m:d>
                      </m:sup>
                    </m:sSubSup>
                    <m:r>
                      <a:rPr lang="en-US" altLang="zh-TW" sz="2400" b="0" i="1" smtClean="0">
                        <a:latin typeface="Cambria Math"/>
                      </a:rPr>
                      <m:t>−</m:t>
                    </m:r>
                    <m:sSubSup>
                      <m:sSubSupPr>
                        <m:ctrlPr>
                          <a:rPr lang="en-US" altLang="zh-TW" sz="240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altLang="zh-TW" sz="2400" i="1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altLang="zh-TW" sz="2400" i="1">
                            <a:latin typeface="Cambria Math"/>
                          </a:rPr>
                          <m:t>𝑡</m:t>
                        </m:r>
                      </m:sub>
                      <m:sup/>
                    </m:sSubSup>
                    <m:r>
                      <a:rPr lang="en-US" altLang="zh-TW" sz="2400" i="1">
                        <a:latin typeface="Cambria Math"/>
                      </a:rPr>
                      <m:t>+</m:t>
                    </m:r>
                    <m:sSubSup>
                      <m:sSubSupPr>
                        <m:ctrlPr>
                          <a:rPr lang="en-US" altLang="zh-TW" sz="24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altLang="zh-TW" sz="2400" i="1">
                            <a:latin typeface="Cambria Math"/>
                          </a:rPr>
                          <m:t> </m:t>
                        </m:r>
                        <m:r>
                          <a:rPr lang="en-US" altLang="zh-TW" sz="2400" b="0" i="1" smtClean="0">
                            <a:latin typeface="Cambria Math"/>
                          </a:rPr>
                          <m:t>𝑧</m:t>
                        </m:r>
                        <m:r>
                          <a:rPr lang="en-US" altLang="zh-TW" sz="2400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altLang="zh-TW" sz="2400" i="1">
                            <a:latin typeface="Cambria Math"/>
                          </a:rPr>
                          <m:t>𝑡</m:t>
                        </m:r>
                      </m:sub>
                      <m:sup>
                        <m:d>
                          <m:dPr>
                            <m:ctrlPr>
                              <a:rPr lang="en-US" altLang="zh-TW" sz="2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zh-TW" sz="2400" i="1">
                                <a:latin typeface="Cambria Math"/>
                              </a:rPr>
                              <m:t>1</m:t>
                            </m:r>
                          </m:e>
                        </m:d>
                      </m:sup>
                    </m:sSubSup>
                    <m:r>
                      <a:rPr lang="en-US" altLang="zh-TW" sz="2400" i="1">
                        <a:latin typeface="Cambria Math"/>
                      </a:rPr>
                      <m:t>−</m:t>
                    </m:r>
                    <m:sSubSup>
                      <m:sSubSupPr>
                        <m:ctrlPr>
                          <a:rPr lang="en-US" altLang="zh-TW" sz="24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altLang="zh-TW" sz="2400" b="0" i="1" smtClean="0">
                            <a:latin typeface="Cambria Math"/>
                          </a:rPr>
                          <m:t>𝑧</m:t>
                        </m:r>
                        <m:r>
                          <a:rPr lang="en-US" altLang="zh-TW" sz="2400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altLang="zh-TW" sz="2400" i="1">
                            <a:latin typeface="Cambria Math"/>
                          </a:rPr>
                          <m:t>𝑡</m:t>
                        </m:r>
                      </m:sub>
                      <m:sup>
                        <m:d>
                          <m:dPr>
                            <m:ctrlPr>
                              <a:rPr lang="en-US" altLang="zh-TW" sz="2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zh-TW" sz="2400" i="1">
                                <a:latin typeface="Cambria Math"/>
                              </a:rPr>
                              <m:t>2</m:t>
                            </m:r>
                          </m:e>
                        </m:d>
                      </m:sup>
                    </m:sSubSup>
                  </m:oMath>
                </a14:m>
                <a:endParaRPr lang="en-US" altLang="zh-TW" sz="2400" dirty="0" smtClean="0"/>
              </a:p>
              <a:p>
                <a:pPr marL="0" indent="0">
                  <a:buNone/>
                </a:pPr>
                <a:r>
                  <a:rPr lang="en-US" altLang="zh-TW" sz="2400" dirty="0"/>
                  <a:t> </a:t>
                </a:r>
                <a:r>
                  <a:rPr lang="en-US" altLang="zh-TW" sz="2400" dirty="0" smtClean="0"/>
                  <a:t>                                            </a:t>
                </a:r>
                <a14:m>
                  <m:oMath xmlns:m="http://schemas.openxmlformats.org/officeDocument/2006/math">
                    <m:r>
                      <a:rPr lang="en-US" altLang="zh-TW" sz="2400" i="1">
                        <a:latin typeface="Cambria Math"/>
                      </a:rPr>
                      <m:t>=</m:t>
                    </m:r>
                    <m:sSubSup>
                      <m:sSubSupPr>
                        <m:ctrlPr>
                          <a:rPr lang="en-US" altLang="zh-TW" sz="24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altLang="zh-TW" sz="2400" b="0" i="1" smtClean="0">
                            <a:latin typeface="Cambria Math"/>
                          </a:rPr>
                          <m:t>𝑧</m:t>
                        </m:r>
                        <m:r>
                          <a:rPr lang="en-US" altLang="zh-TW" sz="2400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altLang="zh-TW" sz="2400" i="1">
                            <a:latin typeface="Cambria Math"/>
                          </a:rPr>
                          <m:t>𝑡</m:t>
                        </m:r>
                      </m:sub>
                      <m:sup>
                        <m:d>
                          <m:dPr>
                            <m:ctrlPr>
                              <a:rPr lang="en-US" altLang="zh-TW" sz="2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zh-TW" sz="2400" b="0" i="1" smtClean="0">
                                <a:latin typeface="Cambria Math"/>
                              </a:rPr>
                              <m:t>1</m:t>
                            </m:r>
                          </m:e>
                        </m:d>
                      </m:sup>
                    </m:sSubSup>
                    <m:r>
                      <a:rPr lang="en-US" altLang="zh-TW" sz="2400" b="0" i="1" smtClean="0">
                        <a:latin typeface="Cambria Math"/>
                      </a:rPr>
                      <m:t>−</m:t>
                    </m:r>
                    <m:sSubSup>
                      <m:sSubSupPr>
                        <m:ctrlPr>
                          <a:rPr lang="en-US" altLang="zh-TW" sz="240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altLang="zh-TW" sz="2400" i="1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altLang="zh-TW" sz="2400" i="1">
                            <a:latin typeface="Cambria Math"/>
                          </a:rPr>
                          <m:t>𝑡</m:t>
                        </m:r>
                      </m:sub>
                      <m:sup/>
                    </m:sSubSup>
                    <m:r>
                      <a:rPr lang="en-US" altLang="zh-TW" sz="2400" b="0" i="1" smtClean="0">
                        <a:latin typeface="Cambria Math"/>
                      </a:rPr>
                      <m:t>=</m:t>
                    </m:r>
                    <m:sSubSup>
                      <m:sSubSupPr>
                        <m:ctrlPr>
                          <a:rPr lang="en-US" altLang="zh-TW" sz="240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altLang="zh-TW" sz="2400" b="0" i="1" smtClean="0">
                            <a:latin typeface="Cambria Math"/>
                          </a:rPr>
                          <m:t>𝑧</m:t>
                        </m:r>
                        <m:r>
                          <a:rPr lang="en-US" altLang="zh-TW" sz="2400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altLang="zh-TW" sz="2400" i="1">
                            <a:latin typeface="Cambria Math"/>
                          </a:rPr>
                          <m:t>𝑡</m:t>
                        </m:r>
                      </m:sub>
                      <m:sup>
                        <m:d>
                          <m:dPr>
                            <m:ctrlPr>
                              <a:rPr lang="en-US" altLang="zh-TW" sz="2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zh-TW" sz="2400" b="0" i="1" smtClean="0">
                                <a:latin typeface="Cambria Math"/>
                              </a:rPr>
                              <m:t>1</m:t>
                            </m:r>
                          </m:e>
                        </m:d>
                      </m:sup>
                    </m:sSubSup>
                    <m:r>
                      <a:rPr lang="en-US" altLang="zh-TW" sz="2400" i="1" smtClean="0">
                        <a:latin typeface="Cambria Math"/>
                        <a:ea typeface="Cambria Math"/>
                      </a:rPr>
                      <m:t>∨</m:t>
                    </m:r>
                    <m:sSubSup>
                      <m:sSubSupPr>
                        <m:ctrlPr>
                          <a:rPr lang="en-US" altLang="zh-TW" sz="2400" i="1" smtClean="0">
                            <a:latin typeface="Cambria Math"/>
                            <a:ea typeface="Cambria Math"/>
                          </a:rPr>
                        </m:ctrlPr>
                      </m:sSubSupPr>
                      <m:e>
                        <m:r>
                          <a:rPr lang="en-US" altLang="zh-TW" sz="2400" b="0" i="1" smtClean="0">
                            <a:latin typeface="Cambria Math"/>
                            <a:ea typeface="Cambria Math"/>
                          </a:rPr>
                          <m:t>𝑘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/>
                            <a:ea typeface="Cambria Math"/>
                          </a:rPr>
                          <m:t>𝑡</m:t>
                        </m:r>
                      </m:sub>
                      <m:sup>
                        <m:r>
                          <a:rPr lang="en-US" altLang="zh-TW" sz="2400" b="0" i="1" smtClean="0">
                            <a:latin typeface="Cambria Math"/>
                            <a:ea typeface="Cambria Math"/>
                          </a:rPr>
                          <m:t>𝑃</m:t>
                        </m:r>
                      </m:sup>
                    </m:sSubSup>
                    <m:r>
                      <a:rPr lang="en-US" altLang="zh-TW" sz="2400" b="0" i="1" smtClean="0">
                        <a:latin typeface="Cambria Math"/>
                      </a:rPr>
                      <m:t>−</m:t>
                    </m:r>
                    <m:sSubSup>
                      <m:sSubSupPr>
                        <m:ctrlPr>
                          <a:rPr lang="en-US" altLang="zh-TW" sz="240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altLang="zh-TW" sz="2400" i="1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altLang="zh-TW" sz="2400" i="1">
                            <a:latin typeface="Cambria Math"/>
                          </a:rPr>
                          <m:t>𝑡</m:t>
                        </m:r>
                      </m:sub>
                      <m:sup/>
                    </m:sSubSup>
                  </m:oMath>
                </a14:m>
                <a:endParaRPr lang="en-US" altLang="zh-TW" sz="2400" dirty="0" smtClean="0"/>
              </a:p>
              <a:p>
                <a:pPr marL="0" indent="0">
                  <a:buNone/>
                </a:pPr>
                <a:endParaRPr lang="en-US" altLang="zh-TW" sz="2400" dirty="0" smtClean="0"/>
              </a:p>
              <a:p>
                <a:pPr marL="0" indent="0">
                  <a:buNone/>
                </a:pPr>
                <a:r>
                  <a:rPr lang="en-US" altLang="zh-TW" sz="2400" dirty="0"/>
                  <a:t> </a:t>
                </a:r>
                <a:r>
                  <a:rPr lang="en-US" altLang="zh-TW" sz="2400" dirty="0" smtClean="0"/>
                  <a:t>    </a:t>
                </a:r>
                <a:r>
                  <a:rPr lang="en-US" altLang="zh-TW" sz="2400" dirty="0"/>
                  <a:t>Besides,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2400" i="1" dirty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altLang="zh-TW" sz="2400" b="0" i="1" dirty="0" smtClean="0">
                            <a:latin typeface="Cambria Math"/>
                          </a:rPr>
                          <m:t>𝑃𝐶𝐵</m:t>
                        </m:r>
                      </m:sub>
                    </m:sSub>
                    <m:d>
                      <m:dPr>
                        <m:ctrlPr>
                          <a:rPr lang="en-US" altLang="zh-TW" sz="2400" i="1" dirty="0">
                            <a:latin typeface="Cambria Math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altLang="zh-TW" sz="2400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altLang="zh-TW" sz="2400" i="1"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/>
                              </a:rPr>
                              <m:t>𝑡</m:t>
                            </m:r>
                          </m:sub>
                          <m:sup/>
                        </m:sSubSup>
                        <m:r>
                          <a:rPr lang="en-US" altLang="zh-TW" sz="2400" i="1">
                            <a:latin typeface="Cambria Math"/>
                          </a:rPr>
                          <m:t>,</m:t>
                        </m:r>
                        <m:sSubSup>
                          <m:sSubSupPr>
                            <m:ctrlPr>
                              <a:rPr lang="en-US" altLang="zh-TW" sz="2400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altLang="zh-TW" sz="2400" i="1">
                                <a:latin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/>
                              </a:rPr>
                              <m:t>𝑡</m:t>
                            </m:r>
                          </m:sub>
                          <m:sup>
                            <m:r>
                              <a:rPr lang="en-US" altLang="zh-TW" sz="2400" i="1">
                                <a:latin typeface="Cambria Math"/>
                              </a:rPr>
                              <m:t>(</m:t>
                            </m:r>
                            <m:r>
                              <a:rPr lang="en-US" altLang="zh-TW" sz="2400" b="0" i="1" smtClean="0">
                                <a:latin typeface="Cambria Math"/>
                              </a:rPr>
                              <m:t>1</m:t>
                            </m:r>
                            <m:r>
                              <a:rPr lang="en-US" altLang="zh-TW" sz="2400" i="1">
                                <a:latin typeface="Cambria Math"/>
                              </a:rPr>
                              <m:t>)</m:t>
                            </m:r>
                          </m:sup>
                        </m:sSubSup>
                        <m:r>
                          <a:rPr lang="en-US" altLang="zh-TW" sz="2400" i="1">
                            <a:latin typeface="Cambria Math"/>
                          </a:rPr>
                          <m:t>,</m:t>
                        </m:r>
                        <m:r>
                          <a:rPr lang="en-US" altLang="zh-TW" sz="2400" i="1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altLang="zh-TW" sz="2400" i="1">
                        <a:latin typeface="Cambria Math"/>
                      </a:rPr>
                      <m:t>&gt;0</m:t>
                    </m:r>
                    <m:r>
                      <m:rPr>
                        <m:nor/>
                      </m:rPr>
                      <a:rPr lang="en-US" altLang="zh-TW" sz="2400" dirty="0"/>
                      <m:t> </m:t>
                    </m:r>
                  </m:oMath>
                </a14:m>
                <a:r>
                  <a:rPr lang="zh-TW" altLang="en-US" sz="2400" dirty="0"/>
                  <a:t> </a:t>
                </a:r>
                <a:r>
                  <a:rPr lang="en-US" altLang="zh-TW" sz="2400" dirty="0"/>
                  <a:t>for all </a:t>
                </a:r>
                <a14:m>
                  <m:oMath xmlns:m="http://schemas.openxmlformats.org/officeDocument/2006/math">
                    <m:r>
                      <a:rPr lang="en-US" altLang="zh-TW" sz="2400" i="1">
                        <a:latin typeface="Cambria Math"/>
                      </a:rPr>
                      <m:t>𝑡</m:t>
                    </m:r>
                    <m:r>
                      <a:rPr lang="en-US" altLang="zh-TW" sz="2400" i="1">
                        <a:latin typeface="Cambria Math"/>
                        <a:ea typeface="Cambria Math"/>
                      </a:rPr>
                      <m:t>∈[0,</m:t>
                    </m:r>
                    <m:r>
                      <a:rPr lang="en-US" altLang="zh-TW" sz="2400" b="0" i="1" smtClean="0">
                        <a:latin typeface="Cambria Math"/>
                        <a:ea typeface="Cambria Math"/>
                      </a:rPr>
                      <m:t>𝑇</m:t>
                    </m:r>
                    <m:r>
                      <a:rPr lang="en-US" altLang="zh-TW" sz="2400" i="1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en-US" altLang="zh-TW" sz="2400" dirty="0"/>
                  <a:t>.</a:t>
                </a:r>
                <a:r>
                  <a:rPr lang="zh-TW" altLang="en-US" sz="2400" dirty="0"/>
                  <a:t> </a:t>
                </a:r>
                <a:endParaRPr lang="en-US" altLang="zh-TW" sz="2400" dirty="0"/>
              </a:p>
              <a:p>
                <a:pPr marL="0" indent="0">
                  <a:buNone/>
                </a:pPr>
                <a:r>
                  <a:rPr lang="en-US" altLang="zh-TW" sz="2400" dirty="0" smtClean="0"/>
                  <a:t>     Thus</a:t>
                </a:r>
                <a:r>
                  <a:rPr lang="en-US" altLang="zh-TW" sz="24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2400" i="1" dirty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altLang="zh-TW" sz="2400" b="0" i="1" dirty="0" smtClean="0">
                            <a:latin typeface="Cambria Math"/>
                          </a:rPr>
                          <m:t>𝑃𝐶𝐵</m:t>
                        </m:r>
                      </m:sub>
                    </m:sSub>
                    <m:d>
                      <m:dPr>
                        <m:ctrlPr>
                          <a:rPr lang="en-US" altLang="zh-TW" sz="2400" i="1" dirty="0">
                            <a:latin typeface="Cambria Math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altLang="zh-TW" sz="2400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altLang="zh-TW" sz="2400" i="1"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/>
                              </a:rPr>
                              <m:t>𝑡</m:t>
                            </m:r>
                          </m:sub>
                          <m:sup/>
                        </m:sSubSup>
                        <m:r>
                          <a:rPr lang="en-US" altLang="zh-TW" sz="2400" i="1">
                            <a:latin typeface="Cambria Math"/>
                          </a:rPr>
                          <m:t>,</m:t>
                        </m:r>
                        <m:sSubSup>
                          <m:sSubSupPr>
                            <m:ctrlPr>
                              <a:rPr lang="en-US" altLang="zh-TW" sz="2400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altLang="zh-TW" sz="2400" i="1">
                                <a:latin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/>
                              </a:rPr>
                              <m:t>𝑡</m:t>
                            </m:r>
                          </m:sub>
                          <m:sup>
                            <m:r>
                              <a:rPr lang="en-US" altLang="zh-TW" sz="2400" i="1">
                                <a:latin typeface="Cambria Math"/>
                              </a:rPr>
                              <m:t>(</m:t>
                            </m:r>
                            <m:r>
                              <a:rPr lang="en-US" altLang="zh-TW" sz="2400" b="0" i="1" smtClean="0">
                                <a:latin typeface="Cambria Math"/>
                              </a:rPr>
                              <m:t>1</m:t>
                            </m:r>
                            <m:r>
                              <a:rPr lang="en-US" altLang="zh-TW" sz="2400" i="1">
                                <a:latin typeface="Cambria Math"/>
                              </a:rPr>
                              <m:t>)</m:t>
                            </m:r>
                          </m:sup>
                        </m:sSubSup>
                        <m:r>
                          <a:rPr lang="en-US" altLang="zh-TW" sz="2400" i="1">
                            <a:latin typeface="Cambria Math"/>
                          </a:rPr>
                          <m:t>,</m:t>
                        </m:r>
                        <m:r>
                          <a:rPr lang="en-US" altLang="zh-TW" sz="2400" i="1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altLang="zh-TW" sz="2400" i="1">
                        <a:latin typeface="Cambria Math"/>
                      </a:rPr>
                      <m:t>&gt;</m:t>
                    </m:r>
                    <m:sSup>
                      <m:sSupPr>
                        <m:ctrlPr>
                          <a:rPr lang="en-US" altLang="zh-TW" sz="2400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TW" sz="2400" i="1">
                                <a:latin typeface="Cambria Math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altLang="zh-TW" sz="2400" i="1" smtClean="0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altLang="zh-TW" sz="2400" b="0" i="1" smtClean="0">
                                    <a:latin typeface="Cambria Math"/>
                                  </a:rPr>
                                  <m:t>𝑧</m:t>
                                </m:r>
                                <m:r>
                                  <a:rPr lang="en-US" altLang="zh-TW" sz="2400" i="1">
                                    <a:latin typeface="Cambria Math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en-US" altLang="zh-TW" sz="2400" i="1">
                                    <a:latin typeface="Cambria Math"/>
                                  </a:rPr>
                                  <m:t>𝑡</m:t>
                                </m:r>
                              </m:sub>
                              <m:sup>
                                <m:r>
                                  <a:rPr lang="en-US" altLang="zh-TW" sz="2400" i="1"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en-US" altLang="zh-TW" sz="2400" b="0" i="1" smtClean="0">
                                    <a:latin typeface="Cambria Math"/>
                                  </a:rPr>
                                  <m:t>1</m:t>
                                </m:r>
                                <m:r>
                                  <a:rPr lang="en-US" altLang="zh-TW" sz="2400" i="1">
                                    <a:latin typeface="Cambria Math"/>
                                  </a:rPr>
                                  <m:t>)</m:t>
                                </m:r>
                              </m:sup>
                            </m:sSubSup>
                            <m:r>
                              <a:rPr lang="en-US" altLang="zh-TW" sz="2400" i="1" smtClean="0">
                                <a:latin typeface="Cambria Math"/>
                                <a:ea typeface="Cambria Math"/>
                              </a:rPr>
                              <m:t>∨</m:t>
                            </m:r>
                            <m:sSubSup>
                              <m:sSubSupPr>
                                <m:ctrlPr>
                                  <a:rPr lang="en-US" altLang="zh-TW" sz="240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altLang="zh-TW" sz="2400" b="0" i="1" smtClean="0">
                                    <a:latin typeface="Cambria Math"/>
                                    <a:ea typeface="Cambria Math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altLang="zh-TW" sz="2400" b="0" i="1" smtClean="0">
                                    <a:latin typeface="Cambria Math"/>
                                    <a:ea typeface="Cambria Math"/>
                                  </a:rPr>
                                  <m:t>𝑡</m:t>
                                </m:r>
                              </m:sub>
                              <m:sup>
                                <m:r>
                                  <a:rPr lang="en-US" altLang="zh-TW" sz="2400" b="0" i="1" smtClean="0">
                                    <a:latin typeface="Cambria Math"/>
                                    <a:ea typeface="Cambria Math"/>
                                  </a:rPr>
                                  <m:t>𝑃</m:t>
                                </m:r>
                              </m:sup>
                            </m:sSubSup>
                            <m:r>
                              <a:rPr lang="en-US" altLang="zh-TW" sz="2400" b="0" i="1" smtClean="0">
                                <a:latin typeface="Cambria Math"/>
                              </a:rPr>
                              <m:t>−</m:t>
                            </m:r>
                            <m:sSubSup>
                              <m:sSubSupPr>
                                <m:ctrlPr>
                                  <a:rPr lang="en-US" altLang="zh-TW" sz="2400" i="1" smtClean="0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altLang="zh-TW" sz="2400" i="1">
                                    <a:latin typeface="Cambria Math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en-US" altLang="zh-TW" sz="2400" i="1">
                                    <a:latin typeface="Cambria Math"/>
                                  </a:rPr>
                                  <m:t>𝑡</m:t>
                                </m:r>
                              </m:sub>
                              <m:sup/>
                            </m:sSubSup>
                          </m:e>
                        </m:d>
                      </m:e>
                      <m:sup>
                        <m:r>
                          <a:rPr lang="en-US" altLang="zh-TW" sz="2400" i="1">
                            <a:latin typeface="Cambria Math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altLang="zh-TW" sz="2400" dirty="0"/>
                  <a:t>.</a:t>
                </a:r>
              </a:p>
              <a:p>
                <a:pPr marL="0" indent="0">
                  <a:buNone/>
                </a:pPr>
                <a:r>
                  <a:rPr lang="en-US" altLang="zh-TW" sz="2400" dirty="0" smtClean="0"/>
                  <a:t>     It </a:t>
                </a:r>
                <a:r>
                  <a:rPr lang="en-US" altLang="zh-TW" sz="2400" dirty="0"/>
                  <a:t>is then optimal </a:t>
                </a:r>
                <a:r>
                  <a:rPr lang="en-US" altLang="zh-TW" sz="2400" dirty="0" smtClean="0"/>
                  <a:t>not to convert </a:t>
                </a:r>
                <a:r>
                  <a:rPr lang="en-US" altLang="zh-TW" sz="2400" dirty="0"/>
                  <a:t>at </a:t>
                </a:r>
                <a:r>
                  <a:rPr lang="en-US" altLang="zh-TW" sz="2400" dirty="0" smtClean="0"/>
                  <a:t>z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sz="24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altLang="zh-TW" sz="2400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altLang="zh-TW" sz="2400" i="1">
                            <a:latin typeface="Cambria Math"/>
                          </a:rPr>
                          <m:t>𝑡</m:t>
                        </m:r>
                      </m:sub>
                      <m:sup>
                        <m:r>
                          <a:rPr lang="en-US" altLang="zh-TW" sz="2400" i="1">
                            <a:latin typeface="Cambria Math"/>
                          </a:rPr>
                          <m:t>(</m:t>
                        </m:r>
                        <m:r>
                          <a:rPr lang="en-US" altLang="zh-TW" sz="2400" b="0" i="1" smtClean="0">
                            <a:latin typeface="Cambria Math"/>
                          </a:rPr>
                          <m:t>1</m:t>
                        </m:r>
                        <m:r>
                          <a:rPr lang="en-US" altLang="zh-TW" sz="2400" i="1">
                            <a:latin typeface="Cambria Math"/>
                          </a:rPr>
                          <m:t>)</m:t>
                        </m:r>
                      </m:sup>
                    </m:sSubSup>
                  </m:oMath>
                </a14:m>
                <a:r>
                  <a:rPr lang="en-US" altLang="zh-TW" sz="2400" dirty="0"/>
                  <a:t>.</a:t>
                </a:r>
                <a:r>
                  <a:rPr lang="en-US" altLang="zh-TW" sz="2400" dirty="0" smtClean="0"/>
                  <a:t>       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3528" y="0"/>
                <a:ext cx="8820472" cy="6669360"/>
              </a:xfrm>
              <a:blipFill rotWithShape="1">
                <a:blip r:embed="rId3"/>
                <a:stretch>
                  <a:fillRect l="-1037" t="-73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文字方塊 3"/>
          <p:cNvSpPr txBox="1"/>
          <p:nvPr/>
        </p:nvSpPr>
        <p:spPr>
          <a:xfrm>
            <a:off x="8231964" y="880575"/>
            <a:ext cx="767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>
                <a:solidFill>
                  <a:srgbClr val="FF0000"/>
                </a:solidFill>
              </a:rPr>
              <a:t>i</a:t>
            </a:r>
            <a:r>
              <a:rPr lang="en-US" altLang="zh-TW" b="1" dirty="0" smtClean="0">
                <a:solidFill>
                  <a:srgbClr val="FF0000"/>
                </a:solidFill>
              </a:rPr>
              <a:t>n </a:t>
            </a:r>
            <a:r>
              <a:rPr lang="en-US" altLang="zh-TW" b="1" dirty="0">
                <a:solidFill>
                  <a:srgbClr val="FF0000"/>
                </a:solidFill>
              </a:rPr>
              <a:t>U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sp>
        <p:nvSpPr>
          <p:cNvPr id="5" name="手繪多邊形 4"/>
          <p:cNvSpPr/>
          <p:nvPr/>
        </p:nvSpPr>
        <p:spPr>
          <a:xfrm>
            <a:off x="7962593" y="656692"/>
            <a:ext cx="64180" cy="936104"/>
          </a:xfrm>
          <a:custGeom>
            <a:avLst/>
            <a:gdLst>
              <a:gd name="connsiteX0" fmla="*/ 16042 w 256717"/>
              <a:gd name="connsiteY0" fmla="*/ 0 h 1251284"/>
              <a:gd name="connsiteX1" fmla="*/ 256674 w 256717"/>
              <a:gd name="connsiteY1" fmla="*/ 625642 h 1251284"/>
              <a:gd name="connsiteX2" fmla="*/ 0 w 256717"/>
              <a:gd name="connsiteY2" fmla="*/ 1251284 h 1251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6717" h="1251284">
                <a:moveTo>
                  <a:pt x="16042" y="0"/>
                </a:moveTo>
                <a:cubicBezTo>
                  <a:pt x="137695" y="208547"/>
                  <a:pt x="259348" y="417095"/>
                  <a:pt x="256674" y="625642"/>
                </a:cubicBezTo>
                <a:cubicBezTo>
                  <a:pt x="254000" y="834189"/>
                  <a:pt x="127000" y="1042736"/>
                  <a:pt x="0" y="1251284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6" name="直線接點 5"/>
          <p:cNvCxnSpPr/>
          <p:nvPr/>
        </p:nvCxnSpPr>
        <p:spPr>
          <a:xfrm>
            <a:off x="1305726" y="1124744"/>
            <a:ext cx="1872208" cy="785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接點 6"/>
          <p:cNvCxnSpPr/>
          <p:nvPr/>
        </p:nvCxnSpPr>
        <p:spPr>
          <a:xfrm>
            <a:off x="5436096" y="3429000"/>
            <a:ext cx="2198692" cy="785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字方塊 15"/>
              <p:cNvSpPr txBox="1"/>
              <p:nvPr/>
            </p:nvSpPr>
            <p:spPr>
              <a:xfrm>
                <a:off x="7291520" y="6250200"/>
                <a:ext cx="63773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2000" b="1" i="1" smtClean="0">
                            <a:latin typeface="Cambria Math"/>
                          </a:rPr>
                          <m:t>𝑷</m:t>
                        </m:r>
                      </m:e>
                      <m:sub>
                        <m:r>
                          <a:rPr lang="en-US" altLang="zh-TW" sz="2000" b="1" i="1" smtClean="0">
                            <a:latin typeface="Cambria Math"/>
                          </a:rPr>
                          <m:t>𝒕</m:t>
                        </m:r>
                      </m:sub>
                    </m:sSub>
                  </m:oMath>
                </a14:m>
                <a:r>
                  <a:rPr lang="en-US" altLang="zh-TW" sz="2400" b="1" baseline="-25000" dirty="0" smtClean="0"/>
                  <a:t>  </a:t>
                </a:r>
                <a:r>
                  <a:rPr lang="en-US" altLang="zh-TW" sz="2400" b="1" dirty="0" smtClean="0"/>
                  <a:t>-</a:t>
                </a:r>
                <a:endParaRPr lang="zh-TW" altLang="en-US" sz="2400" b="1" dirty="0"/>
              </a:p>
            </p:txBody>
          </p:sp>
        </mc:Choice>
        <mc:Fallback xmlns="">
          <p:sp>
            <p:nvSpPr>
              <p:cNvPr id="16" name="文字方塊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1520" y="6250200"/>
                <a:ext cx="637739" cy="461665"/>
              </a:xfrm>
              <a:prstGeom prst="rect">
                <a:avLst/>
              </a:prstGeom>
              <a:blipFill rotWithShape="1">
                <a:blip r:embed="rId4"/>
                <a:stretch>
                  <a:fillRect t="-10526" r="-13333" b="-289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字方塊 17"/>
              <p:cNvSpPr txBox="1"/>
              <p:nvPr/>
            </p:nvSpPr>
            <p:spPr>
              <a:xfrm>
                <a:off x="7656547" y="5416536"/>
                <a:ext cx="70987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3200" b="1" dirty="0" smtClean="0">
                    <a:solidFill>
                      <a:srgbClr val="FF0000"/>
                    </a:solidFill>
                  </a:rPr>
                  <a:t>-</a:t>
                </a:r>
                <a14:m>
                  <m:oMath xmlns:m="http://schemas.openxmlformats.org/officeDocument/2006/math">
                    <m:r>
                      <a:rPr lang="en-US" altLang="zh-TW" sz="1400" b="1" i="0" smtClean="0">
                        <a:solidFill>
                          <a:srgbClr val="FF0000"/>
                        </a:solidFill>
                        <a:latin typeface="Cambria Math"/>
                      </a:rPr>
                      <m:t>𝐳</m:t>
                    </m:r>
                    <m:sSubSup>
                      <m:sSubSupPr>
                        <m:ctrlPr>
                          <a:rPr lang="en-US" altLang="zh-TW" sz="1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US" altLang="zh-TW" sz="1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𝑽</m:t>
                        </m:r>
                      </m:e>
                      <m:sub>
                        <m:r>
                          <a:rPr lang="en-US" altLang="zh-TW" sz="1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𝒕</m:t>
                        </m:r>
                      </m:sub>
                      <m:sup>
                        <m:r>
                          <a:rPr lang="en-US" altLang="zh-TW" sz="1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altLang="zh-TW" sz="1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𝟐</m:t>
                        </m:r>
                        <m:r>
                          <a:rPr lang="en-US" altLang="zh-TW" sz="1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)</m:t>
                        </m:r>
                      </m:sup>
                    </m:sSubSup>
                  </m:oMath>
                </a14:m>
                <a:endParaRPr lang="zh-TW" altLang="en-US" sz="3200" b="1" dirty="0"/>
              </a:p>
            </p:txBody>
          </p:sp>
        </mc:Choice>
        <mc:Fallback xmlns="">
          <p:sp>
            <p:nvSpPr>
              <p:cNvPr id="18" name="文字方塊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6547" y="5416536"/>
                <a:ext cx="709874" cy="584775"/>
              </a:xfrm>
              <a:prstGeom prst="rect">
                <a:avLst/>
              </a:prstGeom>
              <a:blipFill rotWithShape="1">
                <a:blip r:embed="rId5"/>
                <a:stretch>
                  <a:fillRect l="-22414" t="-13684" b="-3473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字方塊 18"/>
              <p:cNvSpPr txBox="1"/>
              <p:nvPr/>
            </p:nvSpPr>
            <p:spPr>
              <a:xfrm>
                <a:off x="7656547" y="5689282"/>
                <a:ext cx="71468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3200" b="1" dirty="0" smtClean="0">
                    <a:solidFill>
                      <a:srgbClr val="FF0000"/>
                    </a:solidFill>
                  </a:rPr>
                  <a:t>-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sz="1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US" altLang="zh-TW" sz="1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𝒛</m:t>
                        </m:r>
                        <m:r>
                          <a:rPr lang="en-US" altLang="zh-TW" sz="1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𝑽</m:t>
                        </m:r>
                      </m:e>
                      <m:sub>
                        <m:r>
                          <a:rPr lang="en-US" altLang="zh-TW" sz="1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𝒕</m:t>
                        </m:r>
                      </m:sub>
                      <m:sup>
                        <m:r>
                          <a:rPr lang="en-US" altLang="zh-TW" sz="1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altLang="zh-TW" sz="1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𝟏</m:t>
                        </m:r>
                        <m:r>
                          <a:rPr lang="en-US" altLang="zh-TW" sz="1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)</m:t>
                        </m:r>
                      </m:sup>
                    </m:sSubSup>
                  </m:oMath>
                </a14:m>
                <a:endParaRPr lang="zh-TW" altLang="en-US" sz="3200" b="1" dirty="0"/>
              </a:p>
            </p:txBody>
          </p:sp>
        </mc:Choice>
        <mc:Fallback xmlns="">
          <p:sp>
            <p:nvSpPr>
              <p:cNvPr id="19" name="文字方塊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6547" y="5689282"/>
                <a:ext cx="714683" cy="584775"/>
              </a:xfrm>
              <a:prstGeom prst="rect">
                <a:avLst/>
              </a:prstGeom>
              <a:blipFill rotWithShape="1">
                <a:blip r:embed="rId6"/>
                <a:stretch>
                  <a:fillRect l="-22222" t="-13542" b="-333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字方塊 21"/>
              <p:cNvSpPr txBox="1"/>
              <p:nvPr/>
            </p:nvSpPr>
            <p:spPr>
              <a:xfrm>
                <a:off x="7339162" y="5885983"/>
                <a:ext cx="59125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sz="2000" b="1" i="1" smtClean="0">
                            <a:latin typeface="Cambria Math"/>
                            <a:ea typeface="Cambria Math"/>
                          </a:rPr>
                        </m:ctrlPr>
                      </m:sSubSupPr>
                      <m:e>
                        <m:r>
                          <a:rPr lang="en-US" altLang="zh-TW" sz="2000" b="1" i="1" smtClean="0">
                            <a:latin typeface="Cambria Math"/>
                            <a:ea typeface="Cambria Math"/>
                          </a:rPr>
                          <m:t>𝒌</m:t>
                        </m:r>
                      </m:e>
                      <m:sub>
                        <m:r>
                          <a:rPr lang="en-US" altLang="zh-TW" sz="2000" b="1" i="1" smtClean="0">
                            <a:latin typeface="Cambria Math"/>
                            <a:ea typeface="Cambria Math"/>
                          </a:rPr>
                          <m:t>𝒕</m:t>
                        </m:r>
                      </m:sub>
                      <m:sup>
                        <m:r>
                          <a:rPr lang="en-US" altLang="zh-TW" sz="2000" b="1" i="1" smtClean="0">
                            <a:latin typeface="Cambria Math"/>
                            <a:ea typeface="Cambria Math"/>
                          </a:rPr>
                          <m:t>𝑷</m:t>
                        </m:r>
                      </m:sup>
                    </m:sSubSup>
                  </m:oMath>
                </a14:m>
                <a:r>
                  <a:rPr lang="en-US" altLang="zh-TW" sz="2800" b="1" dirty="0" smtClean="0"/>
                  <a:t>-</a:t>
                </a:r>
                <a:endParaRPr lang="zh-TW" altLang="en-US" sz="2400" b="1" dirty="0"/>
              </a:p>
            </p:txBody>
          </p:sp>
        </mc:Choice>
        <mc:Fallback xmlns="">
          <p:sp>
            <p:nvSpPr>
              <p:cNvPr id="22" name="文字方塊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9162" y="5885983"/>
                <a:ext cx="591252" cy="523220"/>
              </a:xfrm>
              <a:prstGeom prst="rect">
                <a:avLst/>
              </a:prstGeom>
              <a:blipFill rotWithShape="1">
                <a:blip r:embed="rId7"/>
                <a:stretch>
                  <a:fillRect t="-10588" r="-19588" b="-3411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字方塊 22"/>
              <p:cNvSpPr txBox="1"/>
              <p:nvPr/>
            </p:nvSpPr>
            <p:spPr>
              <a:xfrm>
                <a:off x="6434037" y="5408929"/>
                <a:ext cx="13833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b="1" i="1" dirty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b="1" i="1" dirty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𝒛𝒗</m:t>
                        </m:r>
                      </m:e>
                      <m:sub>
                        <m:r>
                          <a:rPr lang="en-US" altLang="zh-TW" b="1" i="1" dirty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𝑷𝑪𝑩</m:t>
                        </m:r>
                      </m:sub>
                    </m:sSub>
                  </m:oMath>
                </a14:m>
                <a:r>
                  <a:rPr lang="en-US" altLang="zh-TW" b="1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𝑷</m:t>
                        </m:r>
                      </m:e>
                      <m:sub>
                        <m:r>
                          <a:rPr lang="en-US" altLang="zh-TW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𝒕</m:t>
                        </m:r>
                      </m:sub>
                    </m:sSub>
                  </m:oMath>
                </a14:m>
                <a:r>
                  <a:rPr lang="en-US" altLang="zh-TW" b="1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,t)</a:t>
                </a:r>
                <a:r>
                  <a:rPr lang="en-US" altLang="zh-TW" b="1" baseline="-25000" dirty="0" smtClean="0">
                    <a:solidFill>
                      <a:srgbClr val="FF0000"/>
                    </a:solidFill>
                  </a:rPr>
                  <a:t>  </a:t>
                </a:r>
                <a:endParaRPr lang="zh-TW" altLang="en-US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3" name="文字方塊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4037" y="5408929"/>
                <a:ext cx="1383392" cy="369332"/>
              </a:xfrm>
              <a:prstGeom prst="rect">
                <a:avLst/>
              </a:prstGeom>
              <a:blipFill rotWithShape="1">
                <a:blip r:embed="rId8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直線接點 23"/>
          <p:cNvCxnSpPr/>
          <p:nvPr/>
        </p:nvCxnSpPr>
        <p:spPr>
          <a:xfrm>
            <a:off x="7720739" y="5563823"/>
            <a:ext cx="612068" cy="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5812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179512" y="188640"/>
                <a:ext cx="8856984" cy="640871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altLang="zh-TW" sz="2800" dirty="0" smtClean="0"/>
                  <a:t>Therefore, there exists a critical value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2800" b="0" i="1" smtClean="0">
                            <a:latin typeface="Cambria Math"/>
                          </a:rPr>
                          <m:t>𝑧</m:t>
                        </m:r>
                        <m:r>
                          <a:rPr lang="en-US" altLang="zh-TW" sz="2800" i="1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altLang="zh-TW" sz="2800" b="0" i="1" smtClean="0">
                            <a:latin typeface="Cambria Math"/>
                          </a:rPr>
                          <m:t>𝑃𝐶𝐵</m:t>
                        </m:r>
                      </m:sub>
                    </m:sSub>
                    <m:d>
                      <m:dPr>
                        <m:ctrlPr>
                          <a:rPr lang="en-US" altLang="zh-TW" sz="28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sz="2800" i="1"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n-US" altLang="zh-TW" sz="2800" i="1"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  <m:r>
                          <a:rPr lang="en-US" altLang="zh-TW" sz="2800" i="1">
                            <a:latin typeface="Cambria Math"/>
                          </a:rPr>
                          <m:t>,</m:t>
                        </m:r>
                        <m:r>
                          <a:rPr lang="en-US" altLang="zh-TW" sz="2800" i="1">
                            <a:latin typeface="Cambria Math"/>
                          </a:rPr>
                          <m:t>𝑡</m:t>
                        </m:r>
                      </m:e>
                    </m:d>
                  </m:oMath>
                </a14:m>
                <a:r>
                  <a:rPr lang="zh-TW" altLang="en-US" sz="2800" dirty="0" smtClean="0"/>
                  <a:t> </a:t>
                </a:r>
                <a:r>
                  <a:rPr lang="en-US" altLang="zh-TW" sz="2800" dirty="0" smtClean="0"/>
                  <a:t>such that </a:t>
                </a:r>
              </a:p>
              <a:p>
                <a:pPr marL="0" indent="0">
                  <a:buNone/>
                </a:pPr>
                <a:r>
                  <a:rPr lang="en-US" altLang="zh-TW" sz="2800" dirty="0" smtClean="0"/>
                  <a:t>it is optimal to convert </a:t>
                </a:r>
                <a14:m>
                  <m:oMath xmlns:m="http://schemas.openxmlformats.org/officeDocument/2006/math">
                    <m:r>
                      <a:rPr lang="en-US" altLang="zh-TW" sz="2800" i="1" smtClean="0">
                        <a:latin typeface="Cambria Math"/>
                        <a:ea typeface="Cambria Math"/>
                      </a:rPr>
                      <m:t>∀</m:t>
                    </m:r>
                    <m:sSub>
                      <m:sSubPr>
                        <m:ctrlPr>
                          <a:rPr lang="en-US" altLang="zh-TW" sz="280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zh-TW" sz="2800" b="0" i="1" smtClean="0">
                            <a:latin typeface="Cambria Math"/>
                            <a:ea typeface="Cambria Math"/>
                          </a:rPr>
                          <m:t>𝑉</m:t>
                        </m:r>
                      </m:e>
                      <m:sub>
                        <m:r>
                          <a:rPr lang="en-US" altLang="zh-TW" sz="2800" b="0" i="1" smtClean="0">
                            <a:latin typeface="Cambria Math"/>
                            <a:ea typeface="Cambria Math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altLang="zh-TW" sz="2800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80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2800" b="0" i="1" dirty="0" smtClean="0">
                            <a:latin typeface="Cambria Math"/>
                          </a:rPr>
                          <m:t>𝑧𝑉</m:t>
                        </m:r>
                      </m:e>
                      <m:sub>
                        <m:r>
                          <a:rPr lang="en-US" altLang="zh-TW" sz="2800" b="0" i="1" dirty="0" smtClean="0"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a:rPr lang="en-US" altLang="zh-TW" sz="2800" i="1" dirty="0">
                        <a:latin typeface="Cambria Math"/>
                        <a:ea typeface="Cambria Math"/>
                      </a:rPr>
                      <m:t>≥</m:t>
                    </m:r>
                  </m:oMath>
                </a14:m>
                <a:r>
                  <a:rPr lang="en-US" altLang="zh-TW" sz="2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2800" b="0" i="1" smtClean="0">
                            <a:latin typeface="Cambria Math"/>
                          </a:rPr>
                          <m:t>𝑧</m:t>
                        </m:r>
                        <m:r>
                          <a:rPr lang="en-US" altLang="zh-TW" sz="2800" i="1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altLang="zh-TW" sz="2800" b="0" i="1" smtClean="0">
                            <a:latin typeface="Cambria Math"/>
                          </a:rPr>
                          <m:t>𝑃𝐶𝐵</m:t>
                        </m:r>
                      </m:sub>
                    </m:sSub>
                    <m:d>
                      <m:dPr>
                        <m:ctrlPr>
                          <a:rPr lang="en-US" altLang="zh-TW" sz="28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sz="2800" i="1"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n-US" altLang="zh-TW" sz="2800" i="1"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  <m:r>
                          <a:rPr lang="en-US" altLang="zh-TW" sz="2800" i="1">
                            <a:latin typeface="Cambria Math"/>
                          </a:rPr>
                          <m:t>,</m:t>
                        </m:r>
                        <m:r>
                          <a:rPr lang="en-US" altLang="zh-TW" sz="2800" i="1">
                            <a:latin typeface="Cambria Math"/>
                          </a:rPr>
                          <m:t>𝑡</m:t>
                        </m:r>
                      </m:e>
                    </m:d>
                  </m:oMath>
                </a14:m>
                <a:endParaRPr lang="en-US" altLang="zh-TW" sz="2800" i="1" dirty="0" smtClean="0">
                  <a:latin typeface="Cambria Math"/>
                </a:endParaRPr>
              </a:p>
              <a:p>
                <a:pPr marL="0" indent="0">
                  <a:buNone/>
                </a:pPr>
                <a:endParaRPr lang="en-US" altLang="zh-TW" sz="2800" i="1" dirty="0" smtClean="0">
                  <a:latin typeface="Cambria Math"/>
                  <a:ea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800" i="1" smtClean="0">
                          <a:latin typeface="Cambria Math"/>
                          <a:ea typeface="Cambria Math"/>
                        </a:rPr>
                        <m:t>⇒</m:t>
                      </m:r>
                      <m:sSub>
                        <m:sSubPr>
                          <m:ctrlPr>
                            <a:rPr lang="en-US" altLang="zh-TW" sz="2800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sz="2800" b="0" i="1" dirty="0" smtClean="0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altLang="zh-TW" sz="2800" b="0" i="1" dirty="0" smtClean="0">
                              <a:latin typeface="Cambria Math"/>
                            </a:rPr>
                            <m:t>𝑡</m:t>
                          </m:r>
                        </m:sub>
                      </m:sSub>
                      <m:r>
                        <a:rPr lang="en-US" altLang="zh-TW" sz="2800" i="1" dirty="0">
                          <a:latin typeface="Cambria Math"/>
                          <a:ea typeface="Cambria Math"/>
                        </a:rPr>
                        <m:t>≥</m:t>
                      </m:r>
                      <m:r>
                        <m:rPr>
                          <m:nor/>
                        </m:rPr>
                        <a:rPr lang="en-US" altLang="zh-TW" sz="2800" dirty="0"/>
                        <m:t> </m:t>
                      </m:r>
                      <m:sSub>
                        <m:sSubPr>
                          <m:ctrlPr>
                            <a:rPr lang="en-US" altLang="zh-TW" sz="28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/>
                            </a:rPr>
                            <m:t>𝑃𝐶𝐵</m:t>
                          </m:r>
                        </m:sub>
                      </m:sSub>
                      <m:d>
                        <m:dPr>
                          <m:ctrlPr>
                            <a:rPr lang="en-US" altLang="zh-TW" sz="2800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8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sz="2800" i="1">
                                  <a:latin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altLang="zh-TW" sz="2800" i="1">
                                  <a:latin typeface="Cambria Math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altLang="zh-TW" sz="2800" i="1">
                              <a:latin typeface="Cambria Math"/>
                            </a:rPr>
                            <m:t>,</m:t>
                          </m:r>
                          <m:r>
                            <a:rPr lang="en-US" altLang="zh-TW" sz="2800" i="1">
                              <a:latin typeface="Cambria Math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US" altLang="zh-TW" sz="2800" dirty="0" smtClean="0"/>
              </a:p>
              <a:p>
                <a:pPr marL="0" indent="0">
                  <a:buNone/>
                </a:pPr>
                <a:endParaRPr lang="en-US" altLang="zh-TW" sz="2800" dirty="0" smtClean="0"/>
              </a:p>
              <a:p>
                <a:pPr marL="0" indent="0">
                  <a:buNone/>
                </a:pPr>
                <a:r>
                  <a:rPr lang="en-US" altLang="zh-TW" sz="2800" dirty="0" smtClean="0"/>
                  <a:t> </a:t>
                </a:r>
              </a:p>
              <a:p>
                <a:pPr marL="0" indent="0">
                  <a:buNone/>
                </a:pPr>
                <a:r>
                  <a:rPr lang="en-US" altLang="zh-TW" sz="2800" dirty="0" smtClean="0"/>
                  <a:t>Note</a:t>
                </a:r>
              </a:p>
              <a:p>
                <a:pPr marL="0" indent="0">
                  <a:buNone/>
                </a:pPr>
                <a:r>
                  <a:rPr lang="en-US" altLang="zh-TW" sz="2800" dirty="0"/>
                  <a:t> </a:t>
                </a:r>
                <a:r>
                  <a:rPr lang="en-US" altLang="zh-TW" sz="2800" dirty="0" smtClean="0"/>
                  <a:t>   </a:t>
                </a:r>
                <a:r>
                  <a:rPr lang="en-US" altLang="zh-TW" sz="2400" dirty="0" smtClean="0"/>
                  <a:t>(1)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2400" b="0" i="1" smtClean="0">
                            <a:latin typeface="Cambria Math"/>
                          </a:rPr>
                          <m:t>𝑧</m:t>
                        </m:r>
                        <m:r>
                          <a:rPr lang="en-US" altLang="zh-TW" sz="2400" i="1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/>
                          </a:rPr>
                          <m:t>𝑃𝐶𝐵</m:t>
                        </m:r>
                      </m:sub>
                    </m:sSub>
                    <m:d>
                      <m:dPr>
                        <m:ctrlPr>
                          <a:rPr lang="en-US" altLang="zh-TW" sz="24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  <m:r>
                          <a:rPr lang="en-US" altLang="zh-TW" sz="2400" i="1">
                            <a:latin typeface="Cambria Math"/>
                          </a:rPr>
                          <m:t>,</m:t>
                        </m:r>
                        <m:r>
                          <a:rPr lang="en-US" altLang="zh-TW" sz="2400" i="1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altLang="zh-TW" sz="2400" b="0" i="1" smtClean="0">
                        <a:latin typeface="Cambria Math"/>
                      </a:rPr>
                      <m:t>&gt; </m:t>
                    </m:r>
                    <m:sSub>
                      <m:sSubPr>
                        <m:ctrlPr>
                          <a:rPr lang="en-US" altLang="zh-TW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2400" b="0" i="1" smtClean="0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altLang="zh-TW" sz="2400" dirty="0" smtClean="0"/>
                  <a:t> .  Otherwise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2400" i="1" dirty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altLang="zh-TW" sz="2400" b="0" i="1" dirty="0" smtClean="0">
                            <a:latin typeface="Cambria Math"/>
                          </a:rPr>
                          <m:t>𝑃𝐶𝐵</m:t>
                        </m:r>
                      </m:sub>
                    </m:sSub>
                    <m:d>
                      <m:dPr>
                        <m:ctrlPr>
                          <a:rPr lang="en-US" altLang="zh-TW" sz="2400" i="1" dirty="0">
                            <a:latin typeface="Cambria Math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altLang="zh-TW" sz="2400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altLang="zh-TW" sz="2400" i="1"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/>
                              </a:rPr>
                              <m:t>𝑡</m:t>
                            </m:r>
                          </m:sub>
                          <m:sup/>
                        </m:sSubSup>
                        <m:r>
                          <a:rPr lang="en-US" altLang="zh-TW" sz="2400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/>
                              </a:rPr>
                              <m:t>𝑃𝐶𝐵</m:t>
                            </m:r>
                          </m:sub>
                        </m:sSub>
                        <m:d>
                          <m:dPr>
                            <m:ctrlPr>
                              <a:rPr lang="en-US" altLang="zh-TW" sz="2400" i="1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400" i="1">
                                    <a:latin typeface="Cambria Math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en-US" altLang="zh-TW" sz="2400" i="1">
                                    <a:latin typeface="Cambria Math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n-US" altLang="zh-TW" sz="2400" i="1">
                                <a:latin typeface="Cambria Math"/>
                              </a:rPr>
                              <m:t>,</m:t>
                            </m:r>
                            <m:r>
                              <a:rPr lang="en-US" altLang="zh-TW" sz="2400" i="1">
                                <a:latin typeface="Cambria Math"/>
                              </a:rPr>
                              <m:t>𝑡</m:t>
                            </m:r>
                          </m:e>
                        </m:d>
                        <m:r>
                          <a:rPr lang="en-US" altLang="zh-TW" sz="2400" i="1">
                            <a:latin typeface="Cambria Math"/>
                          </a:rPr>
                          <m:t>,</m:t>
                        </m:r>
                        <m:r>
                          <a:rPr lang="en-US" altLang="zh-TW" sz="2400" i="1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altLang="zh-TW" sz="2400" b="0" i="1" smtClean="0">
                        <a:latin typeface="Cambria Math"/>
                      </a:rPr>
                      <m:t>=0</m:t>
                    </m:r>
                  </m:oMath>
                </a14:m>
                <a:r>
                  <a:rPr lang="en-US" altLang="zh-TW" sz="2400" dirty="0" smtClean="0"/>
                  <a:t>   </a:t>
                </a:r>
              </a:p>
              <a:p>
                <a:pPr marL="0" indent="0">
                  <a:buNone/>
                </a:pPr>
                <a:r>
                  <a:rPr lang="en-US" altLang="zh-TW" sz="2400" dirty="0"/>
                  <a:t> </a:t>
                </a:r>
                <a:r>
                  <a:rPr lang="en-US" altLang="zh-TW" sz="2400" dirty="0" smtClean="0"/>
                  <a:t>    (2)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2400" b="0" i="1" smtClean="0">
                            <a:latin typeface="Cambria Math"/>
                          </a:rPr>
                          <m:t>𝑧</m:t>
                        </m:r>
                        <m:r>
                          <a:rPr lang="en-US" altLang="zh-TW" sz="2400" i="1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/>
                          </a:rPr>
                          <m:t>𝑃𝐶𝐵</m:t>
                        </m:r>
                      </m:sub>
                    </m:sSub>
                    <m:d>
                      <m:dPr>
                        <m:ctrlPr>
                          <a:rPr lang="en-US" altLang="zh-TW" sz="24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  <m:r>
                          <a:rPr lang="en-US" altLang="zh-TW" sz="2400" i="1">
                            <a:latin typeface="Cambria Math"/>
                          </a:rPr>
                          <m:t>,</m:t>
                        </m:r>
                        <m:r>
                          <a:rPr lang="en-US" altLang="zh-TW" sz="2400" i="1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altLang="zh-TW" sz="2400" i="1">
                        <a:latin typeface="Cambria Math"/>
                        <a:ea typeface="Cambria Math"/>
                      </a:rPr>
                      <m:t>≥</m:t>
                    </m:r>
                    <m:sSubSup>
                      <m:sSubSupPr>
                        <m:ctrlPr>
                          <a:rPr lang="en-US" altLang="zh-TW" sz="2400" i="1" smtClean="0">
                            <a:latin typeface="Cambria Math"/>
                            <a:ea typeface="Cambria Math"/>
                          </a:rPr>
                        </m:ctrlPr>
                      </m:sSubSupPr>
                      <m:e>
                        <m:r>
                          <a:rPr lang="en-US" altLang="zh-TW" sz="2400" b="0" i="1" smtClean="0">
                            <a:latin typeface="Cambria Math"/>
                            <a:ea typeface="Cambria Math"/>
                          </a:rPr>
                          <m:t>𝑘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/>
                            <a:ea typeface="Cambria Math"/>
                          </a:rPr>
                          <m:t>𝑡</m:t>
                        </m:r>
                      </m:sub>
                      <m:sup>
                        <m:r>
                          <a:rPr lang="en-US" altLang="zh-TW" sz="2400" b="0" i="1" smtClean="0">
                            <a:latin typeface="Cambria Math"/>
                            <a:ea typeface="Cambria Math"/>
                          </a:rPr>
                          <m:t>𝑃</m:t>
                        </m:r>
                      </m:sup>
                    </m:sSubSup>
                  </m:oMath>
                </a14:m>
                <a:r>
                  <a:rPr lang="en-US" altLang="zh-TW" sz="2400" dirty="0" smtClean="0"/>
                  <a:t>   (implies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/>
                          </a:rPr>
                          <m:t>𝑃𝐶𝐵</m:t>
                        </m:r>
                      </m:sub>
                    </m:sSub>
                    <m:d>
                      <m:dPr>
                        <m:ctrlPr>
                          <a:rPr lang="en-US" altLang="zh-TW" sz="24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  <m:r>
                          <a:rPr lang="en-US" altLang="zh-TW" sz="2400" i="1">
                            <a:latin typeface="Cambria Math"/>
                          </a:rPr>
                          <m:t>,</m:t>
                        </m:r>
                        <m:r>
                          <a:rPr lang="en-US" altLang="zh-TW" sz="2400" i="1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altLang="zh-TW" sz="2400" i="1">
                        <a:latin typeface="Cambria Math"/>
                        <a:ea typeface="Cambria Math"/>
                      </a:rPr>
                      <m:t>≥</m:t>
                    </m:r>
                    <m:sSubSup>
                      <m:sSubSupPr>
                        <m:ctrlPr>
                          <a:rPr lang="en-US" altLang="zh-TW" sz="2400" i="1" smtClean="0">
                            <a:latin typeface="Cambria Math"/>
                            <a:ea typeface="Cambria Math"/>
                          </a:rPr>
                        </m:ctrlPr>
                      </m:sSubSupPr>
                      <m:e>
                        <m:r>
                          <a:rPr lang="en-US" altLang="zh-TW" sz="2400" b="0" i="1" smtClean="0">
                            <a:latin typeface="Cambria Math"/>
                            <a:ea typeface="Cambria Math"/>
                          </a:rPr>
                          <m:t>𝑘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/>
                            <a:ea typeface="Cambria Math"/>
                          </a:rPr>
                          <m:t>𝑡</m:t>
                        </m:r>
                      </m:sub>
                      <m:sup>
                        <m:r>
                          <a:rPr lang="en-US" altLang="zh-TW" sz="2400" b="0" i="1" smtClean="0">
                            <a:latin typeface="Cambria Math"/>
                            <a:ea typeface="Cambria Math"/>
                          </a:rPr>
                          <m:t>𝑃</m:t>
                        </m:r>
                      </m:sup>
                    </m:sSubSup>
                  </m:oMath>
                </a14:m>
                <a:r>
                  <a:rPr lang="en-US" altLang="zh-TW" sz="2400" dirty="0" smtClean="0"/>
                  <a:t>).</a:t>
                </a:r>
              </a:p>
              <a:p>
                <a:pPr marL="0" indent="0">
                  <a:buNone/>
                </a:pPr>
                <a:r>
                  <a:rPr lang="en-US" altLang="zh-TW" sz="2400" dirty="0"/>
                  <a:t> </a:t>
                </a:r>
                <a:r>
                  <a:rPr lang="en-US" altLang="zh-TW" sz="2400" dirty="0" smtClean="0"/>
                  <a:t>          Otherwise, there exists a firm value that makes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2400" b="0" i="1" dirty="0" smtClean="0">
                            <a:latin typeface="Cambria Math"/>
                          </a:rPr>
                          <m:t>𝑧𝑉</m:t>
                        </m:r>
                      </m:e>
                      <m:sub>
                        <m:r>
                          <a:rPr lang="en-US" altLang="zh-TW" sz="2400" b="0" i="1" dirty="0" smtClean="0"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a:rPr lang="en-US" altLang="zh-TW" sz="2400" b="0" i="1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altLang="zh-TW" sz="2400" dirty="0" smtClean="0"/>
                  <a:t>less </a:t>
                </a:r>
              </a:p>
              <a:p>
                <a:pPr marL="0" indent="0">
                  <a:buNone/>
                </a:pPr>
                <a:r>
                  <a:rPr lang="en-US" altLang="zh-TW" sz="2400" dirty="0" smtClean="0"/>
                  <a:t>           than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sz="2400" i="1" smtClean="0">
                            <a:latin typeface="Cambria Math"/>
                            <a:ea typeface="Cambria Math"/>
                          </a:rPr>
                        </m:ctrlPr>
                      </m:sSubSupPr>
                      <m:e>
                        <m:r>
                          <a:rPr lang="en-US" altLang="zh-TW" sz="2400" b="0" i="1" smtClean="0">
                            <a:latin typeface="Cambria Math"/>
                            <a:ea typeface="Cambria Math"/>
                          </a:rPr>
                          <m:t>𝑘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/>
                            <a:ea typeface="Cambria Math"/>
                          </a:rPr>
                          <m:t>𝑡</m:t>
                        </m:r>
                      </m:sub>
                      <m:sup>
                        <m:r>
                          <a:rPr lang="en-US" altLang="zh-TW" sz="2400" b="0" i="1" smtClean="0">
                            <a:latin typeface="Cambria Math"/>
                            <a:ea typeface="Cambria Math"/>
                          </a:rPr>
                          <m:t>𝑃</m:t>
                        </m:r>
                      </m:sup>
                    </m:sSubSup>
                  </m:oMath>
                </a14:m>
                <a:r>
                  <a:rPr lang="en-US" altLang="zh-TW" sz="2400" dirty="0" smtClean="0"/>
                  <a:t> at which is optimal to convert, which is impossible</a:t>
                </a:r>
                <a:r>
                  <a:rPr lang="en-US" altLang="zh-TW" sz="1800" dirty="0" smtClean="0"/>
                  <a:t>. </a:t>
                </a:r>
              </a:p>
              <a:p>
                <a:pPr marL="0" indent="0">
                  <a:buNone/>
                </a:pPr>
                <a:r>
                  <a:rPr lang="en-US" altLang="zh-TW" sz="1800" dirty="0"/>
                  <a:t> </a:t>
                </a:r>
                <a:r>
                  <a:rPr lang="en-US" altLang="zh-TW" sz="1800" dirty="0" smtClean="0"/>
                  <a:t>             (put rather than convert)</a:t>
                </a:r>
                <a:endParaRPr lang="en-US" altLang="zh-TW" sz="1800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9512" y="188640"/>
                <a:ext cx="8856984" cy="6408712"/>
              </a:xfrm>
              <a:blipFill rotWithShape="1">
                <a:blip r:embed="rId2"/>
                <a:stretch>
                  <a:fillRect l="-1376" t="-856" r="-213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18627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251520" y="332656"/>
                <a:ext cx="8712968" cy="6264696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altLang="zh-TW" b="1" u="sng" dirty="0" smtClean="0"/>
                  <a:t>Remark</a:t>
                </a:r>
                <a:r>
                  <a:rPr lang="en-US" altLang="zh-TW" dirty="0" smtClean="0"/>
                  <a:t>   </a:t>
                </a:r>
              </a:p>
              <a:p>
                <a:pPr marL="0" indent="0">
                  <a:buNone/>
                </a:pPr>
                <a:r>
                  <a:rPr lang="en-US" altLang="zh-TW" sz="2800" dirty="0"/>
                  <a:t> </a:t>
                </a:r>
                <a:r>
                  <a:rPr lang="en-US" altLang="zh-TW" sz="2800" dirty="0" smtClean="0"/>
                  <a:t>   </a:t>
                </a:r>
                <a:r>
                  <a:rPr lang="en-US" altLang="zh-TW" sz="2400" dirty="0"/>
                  <a:t>T</a:t>
                </a:r>
                <a:r>
                  <a:rPr lang="en-US" altLang="zh-TW" sz="2400" dirty="0" smtClean="0"/>
                  <a:t>he </a:t>
                </a:r>
                <a:r>
                  <a:rPr lang="en-US" altLang="zh-TW" sz="2400" b="1" dirty="0" smtClean="0">
                    <a:solidFill>
                      <a:srgbClr val="FF0000"/>
                    </a:solidFill>
                  </a:rPr>
                  <a:t>continuation region </a:t>
                </a:r>
                <a:r>
                  <a:rPr lang="en-US" altLang="zh-TW" sz="2400" dirty="0" smtClean="0"/>
                  <a:t>for conversion, put, and </a:t>
                </a:r>
                <a:r>
                  <a:rPr lang="en-US" altLang="zh-TW" sz="2400" dirty="0" err="1" smtClean="0"/>
                  <a:t>puttable</a:t>
                </a:r>
                <a:r>
                  <a:rPr lang="en-US" altLang="zh-TW" sz="2400" dirty="0" smtClean="0"/>
                  <a:t>-</a:t>
                </a:r>
              </a:p>
              <a:p>
                <a:pPr marL="0" indent="0">
                  <a:buNone/>
                </a:pPr>
                <a:r>
                  <a:rPr lang="en-US" altLang="zh-TW" sz="2400" dirty="0"/>
                  <a:t> </a:t>
                </a:r>
                <a:r>
                  <a:rPr lang="en-US" altLang="zh-TW" sz="2400" dirty="0" smtClean="0"/>
                  <a:t>    convertible option is the open set</a:t>
                </a:r>
              </a:p>
              <a:p>
                <a:pPr marL="0" indent="0">
                  <a:buNone/>
                </a:pPr>
                <a:r>
                  <a:rPr lang="en-US" altLang="zh-TW" sz="2800" dirty="0"/>
                  <a:t> </a:t>
                </a:r>
                <a:r>
                  <a:rPr lang="en-US" altLang="zh-TW" sz="2800" dirty="0" smtClean="0"/>
                  <a:t>         </a:t>
                </a:r>
                <a14:m>
                  <m:oMath xmlns:m="http://schemas.openxmlformats.org/officeDocument/2006/math">
                    <m:r>
                      <a:rPr lang="en-US" altLang="zh-TW" sz="2000" b="0" i="1" smtClean="0">
                        <a:latin typeface="Cambria Math"/>
                      </a:rPr>
                      <m:t>𝑈</m:t>
                    </m:r>
                    <m:r>
                      <a:rPr lang="en-US" altLang="zh-TW" sz="2000" b="0" i="1" smtClean="0">
                        <a:latin typeface="Cambria Math"/>
                        <a:ea typeface="Cambria Math"/>
                      </a:rPr>
                      <m:t>≡{</m:t>
                    </m:r>
                    <m:d>
                      <m:dPr>
                        <m:ctrlPr>
                          <a:rPr lang="en-US" altLang="zh-TW" sz="2000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000" b="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altLang="zh-TW" sz="2000" b="0" i="1" smtClean="0">
                                <a:latin typeface="Cambria Math"/>
                                <a:ea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n-US" altLang="zh-TW" sz="2000" b="0" i="1" smtClean="0">
                                <a:latin typeface="Cambria Math"/>
                                <a:ea typeface="Cambria Math"/>
                              </a:rPr>
                              <m:t>𝑡</m:t>
                            </m:r>
                          </m:sub>
                        </m:sSub>
                        <m:r>
                          <a:rPr lang="en-US" altLang="zh-TW" sz="2000" b="0" i="1" smtClean="0">
                            <a:latin typeface="Cambria Math"/>
                            <a:ea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sz="2000" b="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altLang="zh-TW" sz="2000" b="0" i="1" smtClean="0">
                                <a:latin typeface="Cambria Math"/>
                                <a:ea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en-US" altLang="zh-TW" sz="2000" b="0" i="1" smtClean="0">
                                <a:latin typeface="Cambria Math"/>
                                <a:ea typeface="Cambria Math"/>
                              </a:rPr>
                              <m:t>𝑡</m:t>
                            </m:r>
                          </m:sub>
                        </m:sSub>
                        <m:r>
                          <a:rPr lang="en-US" altLang="zh-TW" sz="2000" b="0" i="1" smtClean="0"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en-US" altLang="zh-TW" sz="2000" b="0" i="1" smtClean="0">
                            <a:latin typeface="Cambria Math"/>
                            <a:ea typeface="Cambria Math"/>
                          </a:rPr>
                          <m:t>𝑡</m:t>
                        </m:r>
                      </m:e>
                    </m:d>
                    <m:r>
                      <a:rPr lang="en-US" altLang="zh-TW" sz="2000" b="0" i="1" smtClean="0">
                        <a:latin typeface="Cambria Math"/>
                        <a:ea typeface="Cambria Math"/>
                      </a:rPr>
                      <m:t>∈</m:t>
                    </m:r>
                    <m:sSup>
                      <m:sSupPr>
                        <m:ctrlPr>
                          <a:rPr lang="en-US" altLang="zh-TW" sz="2000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altLang="zh-TW" sz="2000" b="0" i="1" smtClean="0">
                            <a:latin typeface="Cambria Math"/>
                            <a:ea typeface="Cambria Math"/>
                          </a:rPr>
                          <m:t>𝑅</m:t>
                        </m:r>
                      </m:e>
                      <m:sup>
                        <m:r>
                          <a:rPr lang="en-US" altLang="zh-TW" sz="2000" b="0" i="1" smtClean="0">
                            <a:latin typeface="Cambria Math"/>
                            <a:ea typeface="Cambria Math"/>
                          </a:rPr>
                          <m:t>+</m:t>
                        </m:r>
                      </m:sup>
                    </m:sSup>
                    <m:r>
                      <a:rPr lang="en-US" altLang="zh-TW" sz="2000" b="0" i="1" smtClean="0">
                        <a:latin typeface="Cambria Math"/>
                        <a:ea typeface="Cambria Math"/>
                      </a:rPr>
                      <m:t>×</m:t>
                    </m:r>
                    <m:sSup>
                      <m:sSupPr>
                        <m:ctrlPr>
                          <a:rPr lang="en-US" altLang="zh-TW" sz="2000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altLang="zh-TW" sz="2000" i="1">
                            <a:latin typeface="Cambria Math"/>
                            <a:ea typeface="Cambria Math"/>
                          </a:rPr>
                          <m:t>𝑅</m:t>
                        </m:r>
                      </m:e>
                      <m:sup>
                        <m:r>
                          <a:rPr lang="en-US" altLang="zh-TW" sz="2000" i="1">
                            <a:latin typeface="Cambria Math"/>
                            <a:ea typeface="Cambria Math"/>
                          </a:rPr>
                          <m:t>+</m:t>
                        </m:r>
                      </m:sup>
                    </m:sSup>
                    <m:r>
                      <a:rPr lang="en-US" altLang="zh-TW" sz="2000" i="1" smtClean="0">
                        <a:latin typeface="Cambria Math"/>
                        <a:ea typeface="Cambria Math"/>
                      </a:rPr>
                      <m:t>×</m:t>
                    </m:r>
                    <m:d>
                      <m:dPr>
                        <m:begChr m:val="["/>
                        <m:endChr m:val="]"/>
                        <m:ctrlPr>
                          <a:rPr lang="en-US" altLang="zh-TW" sz="2000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altLang="zh-TW" sz="2000" b="0" i="1" smtClean="0">
                            <a:latin typeface="Cambria Math"/>
                            <a:ea typeface="Cambria Math"/>
                          </a:rPr>
                          <m:t>0,</m:t>
                        </m:r>
                        <m:r>
                          <a:rPr lang="en-US" altLang="zh-TW" sz="2000" b="0" i="1" smtClean="0">
                            <a:latin typeface="Cambria Math"/>
                            <a:ea typeface="Cambria Math"/>
                          </a:rPr>
                          <m:t>𝑇</m:t>
                        </m:r>
                      </m:e>
                    </m:d>
                    <m:r>
                      <a:rPr lang="en-US" altLang="zh-TW" sz="2000" b="0" i="1" smtClean="0">
                        <a:latin typeface="Cambria Math"/>
                        <a:ea typeface="Cambria Math"/>
                      </a:rPr>
                      <m:t>:</m:t>
                    </m:r>
                    <m:sSub>
                      <m:sSubPr>
                        <m:ctrlPr>
                          <a:rPr lang="en-US" altLang="zh-TW" sz="2000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zh-TW" sz="2000" b="0" i="1" smtClean="0">
                            <a:latin typeface="Cambria Math"/>
                            <a:ea typeface="Cambria Math"/>
                          </a:rPr>
                          <m:t>𝑓</m:t>
                        </m:r>
                      </m:e>
                      <m:sub>
                        <m:r>
                          <a:rPr lang="en-US" altLang="zh-TW" sz="2000" b="0" i="1" smtClean="0">
                            <a:latin typeface="Cambria Math"/>
                            <a:ea typeface="Cambria Math"/>
                          </a:rPr>
                          <m:t>𝑌</m:t>
                        </m:r>
                      </m:sub>
                    </m:sSub>
                    <m:d>
                      <m:dPr>
                        <m:ctrlPr>
                          <a:rPr lang="en-US" altLang="zh-TW" sz="2000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000" b="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altLang="zh-TW" sz="2000" b="0" i="1" smtClean="0">
                                <a:latin typeface="Cambria Math"/>
                                <a:ea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n-US" altLang="zh-TW" sz="2000" b="0" i="1" smtClean="0">
                                <a:latin typeface="Cambria Math"/>
                                <a:ea typeface="Cambria Math"/>
                              </a:rPr>
                              <m:t>𝑡</m:t>
                            </m:r>
                          </m:sub>
                        </m:sSub>
                        <m:r>
                          <a:rPr lang="en-US" altLang="zh-TW" sz="2000" b="0" i="1" smtClean="0">
                            <a:latin typeface="Cambria Math"/>
                            <a:ea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sz="2000" b="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altLang="zh-TW" sz="2000" b="0" i="1" smtClean="0">
                                <a:latin typeface="Cambria Math"/>
                                <a:ea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en-US" altLang="zh-TW" sz="2000" b="0" i="1" smtClean="0">
                                <a:latin typeface="Cambria Math"/>
                                <a:ea typeface="Cambria Math"/>
                              </a:rPr>
                              <m:t>𝑡</m:t>
                            </m:r>
                          </m:sub>
                        </m:sSub>
                        <m:r>
                          <a:rPr lang="en-US" altLang="zh-TW" sz="2000" b="0" i="1" smtClean="0"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en-US" altLang="zh-TW" sz="2000" b="0" i="1" smtClean="0">
                            <a:latin typeface="Cambria Math"/>
                            <a:ea typeface="Cambria Math"/>
                          </a:rPr>
                          <m:t>𝑡</m:t>
                        </m:r>
                      </m:e>
                    </m:d>
                    <m:r>
                      <a:rPr lang="en-US" altLang="zh-TW" sz="2000" b="0" i="1" smtClean="0">
                        <a:latin typeface="Cambria Math"/>
                        <a:ea typeface="Cambria Math"/>
                      </a:rPr>
                      <m:t>&gt;</m:t>
                    </m:r>
                    <m:sSup>
                      <m:sSupPr>
                        <m:ctrlPr>
                          <a:rPr lang="en-US" altLang="zh-TW" sz="2000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altLang="zh-TW" sz="2000" b="0" i="1" smtClean="0">
                            <a:latin typeface="Cambria Math"/>
                            <a:ea typeface="Cambria Math"/>
                          </a:rPr>
                          <m:t>(</m:t>
                        </m:r>
                        <m:r>
                          <a:rPr lang="zh-TW" altLang="en-US" sz="2000" b="0" i="1" smtClean="0">
                            <a:latin typeface="Cambria Math"/>
                            <a:ea typeface="Cambria Math"/>
                          </a:rPr>
                          <m:t>𝜆</m:t>
                        </m:r>
                        <m:d>
                          <m:dPr>
                            <m:ctrlPr>
                              <a:rPr lang="en-US" altLang="zh-TW" sz="2000" b="0" i="1" smtClean="0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sz="2000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000" b="0" i="1" smtClean="0">
                                    <a:latin typeface="Cambria Math"/>
                                    <a:ea typeface="Cambria Math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en-US" altLang="zh-TW" sz="2000" b="0" i="1" smtClean="0">
                                    <a:latin typeface="Cambria Math"/>
                                    <a:ea typeface="Cambria Math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n-US" altLang="zh-TW" sz="2000" b="0" i="1" smtClean="0">
                                <a:latin typeface="Cambria Math"/>
                                <a:ea typeface="Cambria Math"/>
                              </a:rPr>
                              <m:t>,</m:t>
                            </m:r>
                            <m:r>
                              <a:rPr lang="en-US" altLang="zh-TW" sz="2000" b="0" i="1" smtClean="0">
                                <a:latin typeface="Cambria Math"/>
                                <a:ea typeface="Cambria Math"/>
                              </a:rPr>
                              <m:t>𝑡</m:t>
                            </m:r>
                          </m:e>
                        </m:d>
                        <m:r>
                          <a:rPr lang="en-US" altLang="zh-TW" sz="2000" b="0" i="1" smtClean="0">
                            <a:latin typeface="Cambria Math"/>
                            <a:ea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TW" sz="2000" b="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altLang="zh-TW" sz="2000" b="0" i="1" smtClean="0">
                                <a:latin typeface="Cambria Math"/>
                                <a:ea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n-US" altLang="zh-TW" sz="2000" b="0" i="1" smtClean="0">
                                <a:latin typeface="Cambria Math"/>
                                <a:ea typeface="Cambria Math"/>
                              </a:rPr>
                              <m:t>𝑡</m:t>
                            </m:r>
                          </m:sub>
                        </m:sSub>
                        <m:r>
                          <a:rPr lang="en-US" altLang="zh-TW" sz="2000" b="0" i="1" smtClean="0">
                            <a:latin typeface="Cambria Math"/>
                            <a:ea typeface="Cambria Math"/>
                          </a:rPr>
                          <m:t>)</m:t>
                        </m:r>
                      </m:e>
                      <m:sup>
                        <m:r>
                          <a:rPr lang="en-US" altLang="zh-TW" sz="2000" b="0" i="1" smtClean="0">
                            <a:latin typeface="Cambria Math"/>
                            <a:ea typeface="Cambria Math"/>
                          </a:rPr>
                          <m:t>+</m:t>
                        </m:r>
                      </m:sup>
                    </m:sSup>
                    <m:r>
                      <a:rPr lang="en-US" altLang="zh-TW" sz="2000" b="0" i="1" smtClean="0">
                        <a:latin typeface="Cambria Math"/>
                        <a:ea typeface="Cambria Math"/>
                      </a:rPr>
                      <m:t>}</m:t>
                    </m:r>
                  </m:oMath>
                </a14:m>
                <a:r>
                  <a:rPr lang="en-US" altLang="zh-TW" sz="2400" dirty="0" smtClean="0"/>
                  <a:t> </a:t>
                </a:r>
              </a:p>
              <a:p>
                <a:pPr marL="0" indent="0">
                  <a:buNone/>
                </a:pPr>
                <a:endParaRPr lang="en-US" altLang="zh-TW" sz="2400" dirty="0"/>
              </a:p>
              <a:p>
                <a:pPr marL="0" indent="0">
                  <a:buNone/>
                </a:pPr>
                <a:r>
                  <a:rPr lang="en-US" altLang="zh-TW" sz="2800" dirty="0" smtClean="0"/>
                  <a:t>     </a:t>
                </a:r>
                <a:r>
                  <a:rPr lang="en-US" altLang="zh-TW" sz="2400" dirty="0" smtClean="0"/>
                  <a:t>Note that for all </a:t>
                </a:r>
                <a14:m>
                  <m:oMath xmlns:m="http://schemas.openxmlformats.org/officeDocument/2006/math">
                    <m:r>
                      <a:rPr lang="en-US" altLang="zh-TW" sz="2400" i="1">
                        <a:latin typeface="Cambria Math"/>
                      </a:rPr>
                      <m:t>𝑡</m:t>
                    </m:r>
                    <m:r>
                      <a:rPr lang="en-US" altLang="zh-TW" sz="2400" i="1">
                        <a:latin typeface="Cambria Math"/>
                        <a:ea typeface="Cambria Math"/>
                      </a:rPr>
                      <m:t>∈[0,</m:t>
                    </m:r>
                    <m:r>
                      <a:rPr lang="en-US" altLang="zh-TW" sz="2400" b="0" i="1" smtClean="0">
                        <a:latin typeface="Cambria Math"/>
                        <a:ea typeface="Cambria Math"/>
                      </a:rPr>
                      <m:t>𝑇</m:t>
                    </m:r>
                    <m:r>
                      <a:rPr lang="en-US" altLang="zh-TW" sz="2400" i="1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en-US" altLang="zh-TW" sz="2400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/>
                            <a:ea typeface="Cambria Math"/>
                          </a:rPr>
                          <m:t>𝑓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/>
                            <a:ea typeface="Cambria Math"/>
                          </a:rPr>
                          <m:t>𝑌</m:t>
                        </m:r>
                      </m:sub>
                    </m:sSub>
                    <m:d>
                      <m:dPr>
                        <m:ctrlPr>
                          <a:rPr lang="en-US" altLang="zh-TW" sz="2400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400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/>
                                <a:ea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/>
                                <a:ea typeface="Cambria Math"/>
                              </a:rPr>
                              <m:t>𝑡</m:t>
                            </m:r>
                          </m:sub>
                        </m:sSub>
                        <m:r>
                          <a:rPr lang="en-US" altLang="zh-TW" sz="2400" i="1">
                            <a:latin typeface="Cambria Math"/>
                            <a:ea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sz="2400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/>
                                <a:ea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/>
                                <a:ea typeface="Cambria Math"/>
                              </a:rPr>
                              <m:t>𝑡</m:t>
                            </m:r>
                          </m:sub>
                        </m:sSub>
                        <m:r>
                          <a:rPr lang="en-US" altLang="zh-TW" sz="2400" i="1"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en-US" altLang="zh-TW" sz="2400" i="1">
                            <a:latin typeface="Cambria Math"/>
                            <a:ea typeface="Cambria Math"/>
                          </a:rPr>
                          <m:t>𝑡</m:t>
                        </m:r>
                      </m:e>
                    </m:d>
                    <m:r>
                      <a:rPr lang="en-US" altLang="zh-TW" sz="2400" b="0" i="1" smtClean="0">
                        <a:latin typeface="Cambria Math"/>
                        <a:ea typeface="Cambria Math"/>
                      </a:rPr>
                      <m:t>&gt;0</m:t>
                    </m:r>
                  </m:oMath>
                </a14:m>
                <a:r>
                  <a:rPr lang="zh-TW" altLang="en-US" dirty="0" smtClean="0"/>
                  <a:t> </a:t>
                </a:r>
                <a:r>
                  <a:rPr lang="en-US" altLang="zh-TW" dirty="0" smtClean="0"/>
                  <a:t>.  </a:t>
                </a:r>
              </a:p>
              <a:p>
                <a:pPr marL="0" indent="0">
                  <a:buNone/>
                </a:pPr>
                <a:endParaRPr lang="en-US" altLang="zh-TW" dirty="0"/>
              </a:p>
              <a:p>
                <a:pPr marL="0" indent="0">
                  <a:buNone/>
                </a:pPr>
                <a:r>
                  <a:rPr lang="en-US" altLang="zh-TW" sz="2800" dirty="0" smtClean="0"/>
                  <a:t>    </a:t>
                </a:r>
                <a:r>
                  <a:rPr lang="en-US" altLang="zh-TW" sz="2400" dirty="0" smtClean="0"/>
                  <a:t>  If the subscript </a:t>
                </a:r>
                <a:r>
                  <a:rPr lang="en-US" altLang="zh-TW" sz="2400" i="1" dirty="0" smtClean="0"/>
                  <a:t>Y</a:t>
                </a:r>
                <a:r>
                  <a:rPr lang="en-US" altLang="zh-TW" sz="2400" dirty="0" smtClean="0"/>
                  <a:t> is </a:t>
                </a:r>
                <a:r>
                  <a:rPr lang="en-US" altLang="zh-TW" sz="2400" b="1" i="1" dirty="0" smtClean="0"/>
                  <a:t>CB</a:t>
                </a:r>
                <a:r>
                  <a:rPr lang="en-US" altLang="zh-TW" sz="2400" dirty="0" smtClean="0"/>
                  <a:t>, </a:t>
                </a:r>
                <a14:m>
                  <m:oMath xmlns:m="http://schemas.openxmlformats.org/officeDocument/2006/math">
                    <m:r>
                      <a:rPr lang="zh-TW" altLang="en-US" sz="2400" b="0" i="1" smtClean="0">
                        <a:latin typeface="Cambria Math"/>
                        <a:ea typeface="Cambria Math"/>
                      </a:rPr>
                      <m:t>𝜆</m:t>
                    </m:r>
                    <m:d>
                      <m:dPr>
                        <m:ctrlPr>
                          <a:rPr lang="en-US" altLang="zh-TW" sz="2400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400" b="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altLang="zh-TW" sz="2400" b="0" i="1" smtClean="0">
                                <a:latin typeface="Cambria Math"/>
                                <a:ea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/>
                                <a:ea typeface="Cambria Math"/>
                              </a:rPr>
                              <m:t>𝑡</m:t>
                            </m:r>
                          </m:sub>
                        </m:sSub>
                        <m:r>
                          <a:rPr lang="en-US" altLang="zh-TW" sz="2400" b="0" i="1" smtClean="0"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en-US" altLang="zh-TW" sz="2400" b="0" i="1" smtClean="0">
                            <a:latin typeface="Cambria Math"/>
                            <a:ea typeface="Cambria Math"/>
                          </a:rPr>
                          <m:t>𝑡</m:t>
                        </m:r>
                      </m:e>
                    </m:d>
                    <m:r>
                      <a:rPr lang="en-US" altLang="zh-TW" sz="2400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altLang="zh-TW" sz="2400" b="0" i="1" smtClean="0">
                        <a:latin typeface="Cambria Math"/>
                        <a:ea typeface="Cambria Math"/>
                      </a:rPr>
                      <m:t>𝑧</m:t>
                    </m:r>
                    <m:sSub>
                      <m:sSubPr>
                        <m:ctrlPr>
                          <a:rPr lang="en-US" altLang="zh-TW" sz="2400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zh-TW" sz="2400" b="0" i="1" smtClean="0">
                            <a:latin typeface="Cambria Math"/>
                            <a:ea typeface="Cambria Math"/>
                          </a:rPr>
                          <m:t>𝑉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/>
                            <a:ea typeface="Cambria Math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altLang="zh-TW" sz="2400" dirty="0" smtClean="0"/>
                  <a:t>;</a:t>
                </a:r>
              </a:p>
              <a:p>
                <a:pPr marL="0" indent="0">
                  <a:buNone/>
                </a:pPr>
                <a:r>
                  <a:rPr lang="en-US" altLang="zh-TW" sz="2800" dirty="0"/>
                  <a:t> </a:t>
                </a:r>
                <a:r>
                  <a:rPr lang="en-US" altLang="zh-TW" sz="2800" dirty="0" smtClean="0"/>
                  <a:t>     </a:t>
                </a:r>
                <a:r>
                  <a:rPr lang="en-US" altLang="zh-TW" sz="2400" dirty="0" smtClean="0"/>
                  <a:t>if</a:t>
                </a:r>
                <a:r>
                  <a:rPr lang="en-US" altLang="zh-TW" sz="2800" dirty="0" smtClean="0"/>
                  <a:t> </a:t>
                </a:r>
                <a:r>
                  <a:rPr lang="en-US" altLang="zh-TW" sz="2400" dirty="0" smtClean="0"/>
                  <a:t>the subscript </a:t>
                </a:r>
                <a:r>
                  <a:rPr lang="en-US" altLang="zh-TW" sz="2400" i="1" dirty="0" smtClean="0"/>
                  <a:t>Y</a:t>
                </a:r>
                <a:r>
                  <a:rPr lang="en-US" altLang="zh-TW" sz="2400" dirty="0" smtClean="0"/>
                  <a:t> is </a:t>
                </a:r>
                <a:r>
                  <a:rPr lang="en-US" altLang="zh-TW" sz="2400" b="1" i="1" dirty="0" smtClean="0"/>
                  <a:t>P</a:t>
                </a:r>
                <a:r>
                  <a:rPr lang="en-US" altLang="zh-TW" sz="2400" dirty="0" smtClean="0"/>
                  <a:t>, </a:t>
                </a:r>
                <a14:m>
                  <m:oMath xmlns:m="http://schemas.openxmlformats.org/officeDocument/2006/math">
                    <m:r>
                      <a:rPr lang="zh-TW" altLang="en-US" sz="2400" b="0" i="1" smtClean="0">
                        <a:latin typeface="Cambria Math"/>
                        <a:ea typeface="Cambria Math"/>
                      </a:rPr>
                      <m:t>𝜆</m:t>
                    </m:r>
                    <m:d>
                      <m:dPr>
                        <m:ctrlPr>
                          <a:rPr lang="en-US" altLang="zh-TW" sz="2400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400" b="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altLang="zh-TW" sz="2400" b="0" i="1" smtClean="0">
                                <a:latin typeface="Cambria Math"/>
                                <a:ea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/>
                                <a:ea typeface="Cambria Math"/>
                              </a:rPr>
                              <m:t>𝑡</m:t>
                            </m:r>
                          </m:sub>
                        </m:sSub>
                        <m:r>
                          <a:rPr lang="en-US" altLang="zh-TW" sz="2400" b="0" i="1" smtClean="0"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en-US" altLang="zh-TW" sz="2400" b="0" i="1" smtClean="0">
                            <a:latin typeface="Cambria Math"/>
                            <a:ea typeface="Cambria Math"/>
                          </a:rPr>
                          <m:t>𝑡</m:t>
                        </m:r>
                      </m:e>
                    </m:d>
                    <m:r>
                      <a:rPr lang="en-US" altLang="zh-TW" sz="2400" b="0" i="1" smtClean="0">
                        <a:latin typeface="Cambria Math"/>
                        <a:ea typeface="Cambria Math"/>
                      </a:rPr>
                      <m:t>=</m:t>
                    </m:r>
                    <m:sSubSup>
                      <m:sSubSupPr>
                        <m:ctrlPr>
                          <a:rPr lang="en-US" altLang="zh-TW" sz="2400" b="0" i="1" smtClean="0">
                            <a:latin typeface="Cambria Math"/>
                            <a:ea typeface="Cambria Math"/>
                          </a:rPr>
                        </m:ctrlPr>
                      </m:sSubSupPr>
                      <m:e>
                        <m:r>
                          <a:rPr lang="en-US" altLang="zh-TW" sz="2400" b="0" i="1" smtClean="0">
                            <a:latin typeface="Cambria Math"/>
                            <a:ea typeface="Cambria Math"/>
                          </a:rPr>
                          <m:t>𝑘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/>
                            <a:ea typeface="Cambria Math"/>
                          </a:rPr>
                          <m:t>𝑡</m:t>
                        </m:r>
                      </m:sub>
                      <m:sup>
                        <m:r>
                          <a:rPr lang="en-US" altLang="zh-TW" sz="2400" b="0" i="1" smtClean="0">
                            <a:latin typeface="Cambria Math"/>
                            <a:ea typeface="Cambria Math"/>
                          </a:rPr>
                          <m:t>𝑃</m:t>
                        </m:r>
                      </m:sup>
                    </m:sSubSup>
                  </m:oMath>
                </a14:m>
                <a:r>
                  <a:rPr lang="zh-TW" altLang="en-US" dirty="0" smtClean="0"/>
                  <a:t> </a:t>
                </a:r>
                <a:r>
                  <a:rPr lang="en-US" altLang="zh-TW" sz="2800" dirty="0" smtClean="0"/>
                  <a:t>;</a:t>
                </a:r>
                <a:endParaRPr lang="en-US" altLang="zh-TW" dirty="0" smtClean="0"/>
              </a:p>
              <a:p>
                <a:pPr marL="0" indent="0">
                  <a:buNone/>
                </a:pPr>
                <a:r>
                  <a:rPr lang="en-US" altLang="zh-TW" dirty="0"/>
                  <a:t> </a:t>
                </a:r>
                <a:r>
                  <a:rPr lang="en-US" altLang="zh-TW" dirty="0" smtClean="0"/>
                  <a:t>    </a:t>
                </a:r>
                <a:r>
                  <a:rPr lang="en-US" altLang="zh-TW" sz="2400" dirty="0" smtClean="0"/>
                  <a:t>if the subscript </a:t>
                </a:r>
                <a:r>
                  <a:rPr lang="en-US" altLang="zh-TW" sz="2400" i="1" dirty="0" smtClean="0"/>
                  <a:t>Y</a:t>
                </a:r>
                <a:r>
                  <a:rPr lang="en-US" altLang="zh-TW" sz="2400" dirty="0" smtClean="0"/>
                  <a:t> is </a:t>
                </a:r>
                <a:r>
                  <a:rPr lang="en-US" altLang="zh-TW" sz="2400" b="1" i="1" dirty="0" smtClean="0"/>
                  <a:t>PCB</a:t>
                </a:r>
                <a:r>
                  <a:rPr lang="en-US" altLang="zh-TW" sz="2400" dirty="0" smtClean="0"/>
                  <a:t>,  </a:t>
                </a:r>
                <a14:m>
                  <m:oMath xmlns:m="http://schemas.openxmlformats.org/officeDocument/2006/math">
                    <m:r>
                      <a:rPr lang="zh-TW" altLang="en-US" sz="2400" b="0" i="1" smtClean="0">
                        <a:latin typeface="Cambria Math"/>
                        <a:ea typeface="Cambria Math"/>
                      </a:rPr>
                      <m:t>𝜆</m:t>
                    </m:r>
                    <m:d>
                      <m:dPr>
                        <m:ctrlPr>
                          <a:rPr lang="en-US" altLang="zh-TW" sz="2400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400" b="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altLang="zh-TW" sz="2400" b="0" i="1" smtClean="0">
                                <a:latin typeface="Cambria Math"/>
                                <a:ea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/>
                                <a:ea typeface="Cambria Math"/>
                              </a:rPr>
                              <m:t>𝑡</m:t>
                            </m:r>
                          </m:sub>
                        </m:sSub>
                        <m:r>
                          <a:rPr lang="en-US" altLang="zh-TW" sz="2400" b="0" i="1" smtClean="0"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en-US" altLang="zh-TW" sz="2400" b="0" i="1" smtClean="0">
                            <a:latin typeface="Cambria Math"/>
                            <a:ea typeface="Cambria Math"/>
                          </a:rPr>
                          <m:t>𝑡</m:t>
                        </m:r>
                      </m:e>
                    </m:d>
                    <m:r>
                      <a:rPr lang="en-US" altLang="zh-TW" sz="2400" b="0" i="1" smtClean="0">
                        <a:latin typeface="Cambria Math"/>
                        <a:ea typeface="Cambria Math"/>
                      </a:rPr>
                      <m:t>=</m:t>
                    </m:r>
                    <m:sSubSup>
                      <m:sSubSupPr>
                        <m:ctrlPr>
                          <a:rPr lang="en-US" altLang="zh-TW" sz="2400" b="0" i="1" smtClean="0">
                            <a:latin typeface="Cambria Math"/>
                            <a:ea typeface="Cambria Math"/>
                          </a:rPr>
                        </m:ctrlPr>
                      </m:sSubSupPr>
                      <m:e>
                        <m:r>
                          <a:rPr lang="en-US" altLang="zh-TW" sz="2400" b="0" i="1" smtClean="0">
                            <a:latin typeface="Cambria Math"/>
                            <a:ea typeface="Cambria Math"/>
                          </a:rPr>
                          <m:t>𝑘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/>
                            <a:ea typeface="Cambria Math"/>
                          </a:rPr>
                          <m:t>𝑡</m:t>
                        </m:r>
                      </m:sub>
                      <m:sup>
                        <m:r>
                          <a:rPr lang="en-US" altLang="zh-TW" sz="2400" b="0" i="1" smtClean="0">
                            <a:latin typeface="Cambria Math"/>
                            <a:ea typeface="Cambria Math"/>
                          </a:rPr>
                          <m:t>𝑃</m:t>
                        </m:r>
                      </m:sup>
                    </m:sSubSup>
                    <m:r>
                      <a:rPr lang="en-US" altLang="zh-TW" sz="2400" b="0" i="1" smtClean="0">
                        <a:latin typeface="Cambria Math"/>
                        <a:ea typeface="Cambria Math"/>
                      </a:rPr>
                      <m:t>⋁</m:t>
                    </m:r>
                    <m:r>
                      <a:rPr lang="en-US" altLang="zh-TW" sz="2400" b="0" i="1" smtClean="0">
                        <a:latin typeface="Cambria Math"/>
                        <a:ea typeface="Cambria Math"/>
                      </a:rPr>
                      <m:t>𝑧</m:t>
                    </m:r>
                    <m:sSub>
                      <m:sSubPr>
                        <m:ctrlPr>
                          <a:rPr lang="en-US" altLang="zh-TW" sz="2400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zh-TW" sz="2400" b="0" i="1" smtClean="0">
                            <a:latin typeface="Cambria Math"/>
                            <a:ea typeface="Cambria Math"/>
                          </a:rPr>
                          <m:t>𝑉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/>
                            <a:ea typeface="Cambria Math"/>
                          </a:rPr>
                          <m:t>𝑡</m:t>
                        </m:r>
                      </m:sub>
                    </m:sSub>
                  </m:oMath>
                </a14:m>
                <a:endParaRPr lang="zh-TW" altLang="en-US" sz="2400" b="1" i="1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1520" y="332656"/>
                <a:ext cx="8712968" cy="6264696"/>
              </a:xfrm>
              <a:blipFill rotWithShape="1">
                <a:blip r:embed="rId3"/>
                <a:stretch>
                  <a:fillRect l="-1748" t="-126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40583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>
          <a:xfrm>
            <a:off x="755576" y="2636912"/>
            <a:ext cx="7772400" cy="1470025"/>
          </a:xfrm>
        </p:spPr>
        <p:txBody>
          <a:bodyPr/>
          <a:lstStyle/>
          <a:p>
            <a:r>
              <a:rPr lang="en-US" altLang="zh-TW" dirty="0"/>
              <a:t>Part </a:t>
            </a:r>
            <a:r>
              <a:rPr lang="en-US" altLang="zh-TW" dirty="0" smtClean="0"/>
              <a:t>2.B-2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09816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橢圓 15"/>
          <p:cNvSpPr/>
          <p:nvPr/>
        </p:nvSpPr>
        <p:spPr>
          <a:xfrm>
            <a:off x="5545763" y="4541568"/>
            <a:ext cx="500066" cy="472706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橢圓 14"/>
          <p:cNvSpPr/>
          <p:nvPr/>
        </p:nvSpPr>
        <p:spPr>
          <a:xfrm>
            <a:off x="5545763" y="3236328"/>
            <a:ext cx="500066" cy="901326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5" name="群組 4"/>
          <p:cNvGrpSpPr/>
          <p:nvPr/>
        </p:nvGrpSpPr>
        <p:grpSpPr>
          <a:xfrm>
            <a:off x="5796136" y="3429000"/>
            <a:ext cx="723490" cy="2309178"/>
            <a:chOff x="8726454" y="3502569"/>
            <a:chExt cx="723490" cy="2309178"/>
          </a:xfrm>
        </p:grpSpPr>
        <p:cxnSp>
          <p:nvCxnSpPr>
            <p:cNvPr id="6" name="直線單箭頭接點 5"/>
            <p:cNvCxnSpPr/>
            <p:nvPr/>
          </p:nvCxnSpPr>
          <p:spPr>
            <a:xfrm rot="5400000" flipH="1" flipV="1">
              <a:off x="7619959" y="4703664"/>
              <a:ext cx="2214578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文字方塊 6"/>
                <p:cNvSpPr txBox="1"/>
                <p:nvPr/>
              </p:nvSpPr>
              <p:spPr>
                <a:xfrm>
                  <a:off x="8825607" y="3502569"/>
                  <a:ext cx="624337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800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sz="2800" b="1" i="1" smtClean="0">
                                <a:latin typeface="Cambria Math"/>
                              </a:rPr>
                              <m:t>𝑽</m:t>
                            </m:r>
                          </m:e>
                          <m:sub>
                            <m:r>
                              <a:rPr lang="en-US" altLang="zh-TW" sz="2800" b="1" i="1" smtClean="0">
                                <a:latin typeface="Cambria Math"/>
                              </a:rPr>
                              <m:t>𝒕</m:t>
                            </m:r>
                          </m:sub>
                        </m:sSub>
                      </m:oMath>
                    </m:oMathPara>
                  </a14:m>
                  <a:endParaRPr lang="zh-TW" altLang="en-US" sz="3200" b="1" dirty="0"/>
                </a:p>
              </p:txBody>
            </p:sp>
          </mc:Choice>
          <mc:Fallback xmlns="">
            <p:sp>
              <p:nvSpPr>
                <p:cNvPr id="7" name="文字方塊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25607" y="3502569"/>
                  <a:ext cx="624337" cy="523220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323528" y="260648"/>
                <a:ext cx="8712968" cy="640871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altLang="zh-TW" sz="2400" b="1" dirty="0" smtClean="0"/>
                  <a:t>2-2 </a:t>
                </a:r>
                <a:r>
                  <a:rPr lang="en-US" altLang="zh-TW" sz="2400" dirty="0" smtClean="0"/>
                  <a:t>  </a:t>
                </a:r>
                <a:r>
                  <a:rPr lang="en-US" altLang="zh-TW" sz="2400" dirty="0"/>
                  <a:t> </a:t>
                </a:r>
                <a:r>
                  <a:rPr lang="en-US" altLang="zh-TW" sz="2400" dirty="0" smtClean="0"/>
                  <a:t> </a:t>
                </a:r>
                <a:r>
                  <a:rPr lang="en-US" altLang="zh-TW" sz="2400" dirty="0"/>
                  <a:t>I</a:t>
                </a:r>
                <a:r>
                  <a:rPr lang="en-US" altLang="zh-TW" sz="2400" dirty="0" smtClean="0"/>
                  <a:t>f there exists any firm value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altLang="zh-TW" sz="2400" i="1">
                            <a:latin typeface="Cambria Math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altLang="zh-TW" sz="2400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24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𝑽</m:t>
                        </m:r>
                      </m:e>
                      <m:sub>
                        <m:r>
                          <a:rPr lang="en-US" altLang="zh-TW" sz="24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𝒕</m:t>
                        </m:r>
                      </m:sub>
                    </m:sSub>
                    <m:r>
                      <a:rPr lang="en-US" altLang="zh-TW" sz="2400" b="1" i="1">
                        <a:latin typeface="Cambria Math"/>
                        <a:ea typeface="Cambria Math"/>
                      </a:rPr>
                      <m:t>≥</m:t>
                    </m:r>
                    <m:sSubSup>
                      <m:sSubSupPr>
                        <m:ctrlPr>
                          <a:rPr lang="en-US" altLang="zh-TW" sz="2400" b="1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</m:ctrlPr>
                      </m:sSubSupPr>
                      <m:e>
                        <m:r>
                          <a:rPr lang="en-US" altLang="zh-TW" sz="2400" b="1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𝒌</m:t>
                        </m:r>
                      </m:e>
                      <m:sub>
                        <m:r>
                          <a:rPr lang="en-US" altLang="zh-TW" sz="2400" b="1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𝒕</m:t>
                        </m:r>
                      </m:sub>
                      <m:sup>
                        <m:r>
                          <a:rPr lang="en-US" altLang="zh-TW" sz="2400" b="1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𝑷</m:t>
                        </m:r>
                      </m:sup>
                    </m:sSubSup>
                    <m:r>
                      <a:rPr lang="en-US" altLang="zh-TW" sz="2400" b="0" i="0" smtClean="0">
                        <a:latin typeface="Cambria Math"/>
                        <a:ea typeface="Cambria Math"/>
                      </a:rPr>
                      <m:t>,</m:t>
                    </m:r>
                  </m:oMath>
                </a14:m>
                <a:r>
                  <a:rPr lang="en-US" altLang="zh-TW" sz="2400" dirty="0" smtClean="0"/>
                  <a:t>  at </a:t>
                </a:r>
                <a:r>
                  <a:rPr lang="en-US" altLang="zh-TW" sz="2400" dirty="0"/>
                  <a:t>which </a:t>
                </a:r>
                <a:r>
                  <a:rPr lang="en-US" altLang="zh-TW" sz="2400" dirty="0" smtClean="0"/>
                  <a:t>it is</a:t>
                </a:r>
              </a:p>
              <a:p>
                <a:pPr marL="0" indent="0">
                  <a:buNone/>
                </a:pPr>
                <a:r>
                  <a:rPr lang="en-US" altLang="zh-TW" sz="2400" dirty="0" smtClean="0"/>
                  <a:t>           optimal to put at time </a:t>
                </a:r>
                <a:r>
                  <a:rPr lang="en-US" altLang="zh-TW" sz="2400" i="1" dirty="0" smtClean="0"/>
                  <a:t>t</a:t>
                </a:r>
                <a:r>
                  <a:rPr lang="en-US" altLang="zh-TW" sz="2400" dirty="0" smtClean="0"/>
                  <a:t>, then there exists </a:t>
                </a:r>
                <a:r>
                  <a:rPr lang="en-US" altLang="zh-TW" sz="2400" dirty="0"/>
                  <a:t>a critical firm </a:t>
                </a:r>
                <a:r>
                  <a:rPr lang="en-US" altLang="zh-TW" sz="2400" dirty="0" smtClean="0"/>
                  <a:t>value</a:t>
                </a:r>
              </a:p>
              <a:p>
                <a:pPr marL="0" indent="0">
                  <a:buNone/>
                </a:pPr>
                <a:r>
                  <a:rPr lang="en-US" altLang="zh-TW" sz="2400" dirty="0" smtClean="0"/>
                  <a:t>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altLang="zh-TW" sz="240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altLang="zh-TW" sz="2400" b="0" i="1" smtClean="0">
                                <a:latin typeface="Cambria Math"/>
                              </a:rPr>
                              <m:t>𝑣</m:t>
                            </m:r>
                          </m:e>
                        </m:acc>
                      </m:e>
                      <m:sub>
                        <m:r>
                          <a:rPr lang="en-US" altLang="zh-TW" sz="2400" b="0" i="1" smtClean="0">
                            <a:latin typeface="Cambria Math"/>
                          </a:rPr>
                          <m:t>𝑃𝐶𝐵</m:t>
                        </m:r>
                      </m:sub>
                    </m:sSub>
                    <m:d>
                      <m:dPr>
                        <m:ctrlPr>
                          <a:rPr lang="en-US" altLang="zh-TW" sz="24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  <m:r>
                          <a:rPr lang="en-US" altLang="zh-TW" sz="2400" i="1">
                            <a:latin typeface="Cambria Math"/>
                          </a:rPr>
                          <m:t>,</m:t>
                        </m:r>
                        <m:r>
                          <a:rPr lang="en-US" altLang="zh-TW" sz="2400" i="1">
                            <a:latin typeface="Cambria Math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altLang="zh-TW" sz="2400" dirty="0" smtClean="0"/>
                  <a:t> and </a:t>
                </a:r>
                <a14:m>
                  <m:oMath xmlns:m="http://schemas.openxmlformats.org/officeDocument/2006/math">
                    <m:r>
                      <a:rPr lang="en-US" altLang="zh-TW" sz="2400" b="0" i="1" smtClean="0">
                        <a:latin typeface="Cambria Math"/>
                      </a:rPr>
                      <m:t>𝑧</m:t>
                    </m:r>
                    <m:sSub>
                      <m:sSubPr>
                        <m:ctrlPr>
                          <a:rPr lang="en-US" altLang="zh-TW" sz="2400" i="1" smtClean="0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altLang="zh-TW" sz="240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altLang="zh-TW" sz="2400" b="0" i="1" smtClean="0">
                                <a:latin typeface="Cambria Math"/>
                              </a:rPr>
                              <m:t>𝑣</m:t>
                            </m:r>
                          </m:e>
                        </m:acc>
                      </m:e>
                      <m:sub>
                        <m:r>
                          <a:rPr lang="en-US" altLang="zh-TW" sz="2400" b="0" i="1" smtClean="0">
                            <a:latin typeface="Cambria Math"/>
                          </a:rPr>
                          <m:t>𝑃𝐶𝐵</m:t>
                        </m:r>
                      </m:sub>
                    </m:sSub>
                    <m:d>
                      <m:dPr>
                        <m:ctrlPr>
                          <a:rPr lang="en-US" altLang="zh-TW" sz="24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  <m:r>
                          <a:rPr lang="en-US" altLang="zh-TW" sz="2400" i="1">
                            <a:latin typeface="Cambria Math"/>
                          </a:rPr>
                          <m:t>,</m:t>
                        </m:r>
                        <m:r>
                          <a:rPr lang="en-US" altLang="zh-TW" sz="2400" i="1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altLang="zh-TW" sz="2400" i="1">
                        <a:latin typeface="Cambria Math"/>
                        <a:ea typeface="Cambria Math"/>
                      </a:rPr>
                      <m:t>≤</m:t>
                    </m:r>
                    <m:sSubSup>
                      <m:sSubSupPr>
                        <m:ctrlPr>
                          <a:rPr lang="en-US" altLang="zh-TW" sz="240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</m:ctrlPr>
                      </m:sSubSupPr>
                      <m:e>
                        <m:r>
                          <a:rPr lang="en-US" altLang="zh-TW" sz="24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𝑘</m:t>
                        </m:r>
                      </m:e>
                      <m:sub>
                        <m:r>
                          <a:rPr lang="en-US" altLang="zh-TW" sz="24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𝑡</m:t>
                        </m:r>
                      </m:sub>
                      <m:sup>
                        <m:r>
                          <a:rPr lang="en-US" altLang="zh-TW" sz="24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𝑃</m:t>
                        </m:r>
                      </m:sup>
                    </m:sSubSup>
                    <m:r>
                      <a:rPr lang="en-US" altLang="zh-TW" sz="24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altLang="zh-TW" sz="2400" dirty="0" smtClean="0"/>
                  <a:t>such </a:t>
                </a:r>
                <a:r>
                  <a:rPr lang="en-US" altLang="zh-TW" sz="2400" dirty="0"/>
                  <a:t>that it is optimal </a:t>
                </a:r>
                <a:endParaRPr lang="en-US" altLang="zh-TW" sz="2400" dirty="0" smtClean="0"/>
              </a:p>
              <a:p>
                <a:pPr marL="0" indent="0">
                  <a:buNone/>
                </a:pPr>
                <a:r>
                  <a:rPr lang="en-US" altLang="zh-TW" sz="2400" dirty="0"/>
                  <a:t> </a:t>
                </a:r>
                <a:r>
                  <a:rPr lang="en-US" altLang="zh-TW" sz="2400" dirty="0" smtClean="0"/>
                  <a:t>          to put if and only if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sz="240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</m:ctrlPr>
                      </m:sSubSupPr>
                      <m:e>
                        <m:r>
                          <a:rPr lang="en-US" altLang="zh-TW" sz="24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𝑘</m:t>
                        </m:r>
                      </m:e>
                      <m:sub>
                        <m:r>
                          <a:rPr lang="en-US" altLang="zh-TW" sz="24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𝑡</m:t>
                        </m:r>
                      </m:sub>
                      <m:sup>
                        <m:r>
                          <a:rPr lang="en-US" altLang="zh-TW" sz="24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𝑃</m:t>
                        </m:r>
                      </m:sup>
                    </m:sSubSup>
                    <m:sSub>
                      <m:sSubPr>
                        <m:ctrlPr>
                          <a:rPr lang="en-US" altLang="zh-TW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/>
                            <a:ea typeface="Cambria Math"/>
                          </a:rPr>
                          <m:t>≤</m:t>
                        </m:r>
                        <m:r>
                          <a:rPr lang="en-US" altLang="zh-TW" sz="2400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altLang="zh-TW" sz="2400" i="1">
                            <a:latin typeface="Cambria Math"/>
                          </a:rPr>
                          <m:t>𝑡</m:t>
                        </m:r>
                      </m:sub>
                    </m:sSub>
                    <m:sSub>
                      <m:sSubPr>
                        <m:ctrlPr>
                          <a:rPr lang="en-US" altLang="zh-TW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/>
                            <a:ea typeface="Cambria Math"/>
                          </a:rPr>
                          <m:t>≤</m:t>
                        </m:r>
                        <m:acc>
                          <m:accPr>
                            <m:chr m:val="̅"/>
                            <m:ctrlPr>
                              <a:rPr lang="en-US" altLang="zh-TW" sz="24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altLang="zh-TW" sz="2400" i="1">
                                <a:latin typeface="Cambria Math"/>
                              </a:rPr>
                              <m:t>𝑣</m:t>
                            </m:r>
                          </m:e>
                        </m:acc>
                      </m:e>
                      <m:sub>
                        <m:r>
                          <a:rPr lang="en-US" altLang="zh-TW" sz="2400" b="0" i="1" smtClean="0">
                            <a:latin typeface="Cambria Math"/>
                          </a:rPr>
                          <m:t>𝑃𝐶𝐵</m:t>
                        </m:r>
                      </m:sub>
                    </m:sSub>
                    <m:d>
                      <m:dPr>
                        <m:ctrlPr>
                          <a:rPr lang="en-US" altLang="zh-TW" sz="24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  <m:r>
                          <a:rPr lang="en-US" altLang="zh-TW" sz="2400" i="1">
                            <a:latin typeface="Cambria Math"/>
                          </a:rPr>
                          <m:t>,</m:t>
                        </m:r>
                        <m:r>
                          <a:rPr lang="en-US" altLang="zh-TW" sz="2400" i="1">
                            <a:latin typeface="Cambria Math"/>
                          </a:rPr>
                          <m:t>𝑡</m:t>
                        </m:r>
                      </m:e>
                    </m:d>
                  </m:oMath>
                </a14:m>
                <a:endParaRPr lang="zh-TW" altLang="en-US" sz="2400" b="1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3528" y="260648"/>
                <a:ext cx="8712968" cy="6408712"/>
              </a:xfrm>
              <a:blipFill rotWithShape="1">
                <a:blip r:embed="rId3"/>
                <a:stretch>
                  <a:fillRect l="-1050" t="-57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/>
              <p:cNvSpPr/>
              <p:nvPr/>
            </p:nvSpPr>
            <p:spPr>
              <a:xfrm>
                <a:off x="4354750" y="4337709"/>
                <a:ext cx="1639808" cy="39299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b="1" i="1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altLang="zh-TW" sz="2000" b="1" i="1" smtClean="0"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altLang="zh-TW" sz="2000" b="1" i="1" smtClean="0"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𝒗</m:t>
                            </m:r>
                          </m:e>
                        </m:acc>
                      </m:e>
                      <m:sub>
                        <m:r>
                          <a:rPr lang="en-US" altLang="zh-TW" sz="2000" b="1" i="1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</a:rPr>
                          <m:t>𝑷𝑪𝑩</m:t>
                        </m:r>
                      </m:sub>
                    </m:sSub>
                    <m:d>
                      <m:dPr>
                        <m:ctrlPr>
                          <a:rPr lang="en-US" altLang="zh-TW" sz="2000" b="1" i="1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000" b="1" i="1"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sz="2000" b="1" i="1"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𝑷</m:t>
                            </m:r>
                          </m:e>
                          <m:sub>
                            <m:r>
                              <a:rPr lang="en-US" altLang="zh-TW" sz="2000" b="1" i="1"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𝒕</m:t>
                            </m:r>
                          </m:sub>
                        </m:sSub>
                        <m:r>
                          <a:rPr lang="en-US" altLang="zh-TW" sz="2000" b="1" i="1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altLang="zh-TW" sz="2000" b="1" i="1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</a:rPr>
                          <m:t>𝒕</m:t>
                        </m:r>
                      </m:e>
                    </m:d>
                  </m:oMath>
                </a14:m>
                <a:r>
                  <a:rPr lang="zh-TW" altLang="en-US" b="1" dirty="0" smtClean="0">
                    <a:solidFill>
                      <a:schemeClr val="accent3">
                        <a:lumMod val="50000"/>
                      </a:schemeClr>
                    </a:solidFill>
                  </a:rPr>
                  <a:t>  </a:t>
                </a:r>
                <a:r>
                  <a:rPr lang="en-US" altLang="zh-TW" b="1" dirty="0" smtClean="0">
                    <a:solidFill>
                      <a:schemeClr val="accent3">
                        <a:lumMod val="50000"/>
                      </a:schemeClr>
                    </a:solidFill>
                  </a:rPr>
                  <a:t>-</a:t>
                </a:r>
                <a:endParaRPr lang="zh-TW" altLang="en-US" b="1" dirty="0"/>
              </a:p>
            </p:txBody>
          </p:sp>
        </mc:Choice>
        <mc:Fallback xmlns=""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4750" y="4337709"/>
                <a:ext cx="1639808" cy="392993"/>
              </a:xfrm>
              <a:prstGeom prst="rect">
                <a:avLst/>
              </a:prstGeom>
              <a:blipFill rotWithShape="1">
                <a:blip r:embed="rId4"/>
                <a:stretch>
                  <a:fillRect t="-1563" b="-2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>
              <a:xfrm>
                <a:off x="4423262" y="3937599"/>
                <a:ext cx="150278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b="1" i="1" dirty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2000" b="1" i="1" dirty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𝒗</m:t>
                        </m:r>
                      </m:e>
                      <m:sub>
                        <m:r>
                          <a:rPr lang="en-US" altLang="zh-TW" sz="2000" b="1" i="1" dirty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𝑷𝑪𝑩</m:t>
                        </m:r>
                      </m:sub>
                    </m:sSub>
                  </m:oMath>
                </a14:m>
                <a:r>
                  <a:rPr lang="en-US" altLang="zh-TW" sz="2000" b="1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2000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𝑷</m:t>
                        </m:r>
                      </m:e>
                      <m:sub>
                        <m:r>
                          <a:rPr lang="en-US" altLang="zh-TW" sz="2000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𝒕</m:t>
                        </m:r>
                      </m:sub>
                    </m:sSub>
                  </m:oMath>
                </a14:m>
                <a:r>
                  <a:rPr lang="en-US" altLang="zh-TW" sz="2000" b="1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,</a:t>
                </a:r>
                <a:r>
                  <a:rPr lang="en-US" altLang="zh-TW" sz="2000" b="1" i="1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t</a:t>
                </a:r>
                <a:r>
                  <a:rPr lang="en-US" altLang="zh-TW" sz="2000" b="1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)</a:t>
                </a:r>
                <a:r>
                  <a:rPr lang="en-US" altLang="zh-TW" sz="2000" b="1" baseline="-2500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   </a:t>
                </a:r>
                <a:r>
                  <a:rPr lang="en-US" altLang="zh-TW" sz="2000" b="1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-</a:t>
                </a:r>
                <a:endParaRPr lang="zh-TW" altLang="en-US" sz="2000" b="1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3262" y="3937599"/>
                <a:ext cx="1502784" cy="400110"/>
              </a:xfrm>
              <a:prstGeom prst="rect">
                <a:avLst/>
              </a:prstGeom>
              <a:blipFill rotWithShape="1">
                <a:blip r:embed="rId5"/>
                <a:stretch>
                  <a:fillRect t="-7576" r="-3252" b="-2575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5273920" y="4730703"/>
                <a:ext cx="64415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sz="2400" b="1" i="1" smtClean="0">
                            <a:latin typeface="Cambria Math"/>
                            <a:ea typeface="Cambria Math"/>
                          </a:rPr>
                        </m:ctrlPr>
                      </m:sSubSupPr>
                      <m:e>
                        <m:r>
                          <a:rPr lang="en-US" altLang="zh-TW" sz="2400" b="1" i="1" smtClean="0">
                            <a:latin typeface="Cambria Math"/>
                            <a:ea typeface="Cambria Math"/>
                          </a:rPr>
                          <m:t>𝒌</m:t>
                        </m:r>
                      </m:e>
                      <m:sub>
                        <m:r>
                          <a:rPr lang="en-US" altLang="zh-TW" sz="2400" b="1" i="1" smtClean="0">
                            <a:latin typeface="Cambria Math"/>
                            <a:ea typeface="Cambria Math"/>
                          </a:rPr>
                          <m:t>𝒕</m:t>
                        </m:r>
                      </m:sub>
                      <m:sup>
                        <m:r>
                          <a:rPr lang="en-US" altLang="zh-TW" sz="2400" b="1" i="1" smtClean="0">
                            <a:latin typeface="Cambria Math"/>
                            <a:ea typeface="Cambria Math"/>
                          </a:rPr>
                          <m:t>𝑷</m:t>
                        </m:r>
                      </m:sup>
                    </m:sSubSup>
                  </m:oMath>
                </a14:m>
                <a:r>
                  <a:rPr lang="en-US" altLang="zh-TW" sz="2800" b="1" dirty="0" smtClean="0"/>
                  <a:t>-</a:t>
                </a:r>
                <a:endParaRPr lang="zh-TW" altLang="en-US" sz="2400" b="1" dirty="0"/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3920" y="4730703"/>
                <a:ext cx="644151" cy="523220"/>
              </a:xfrm>
              <a:prstGeom prst="rect">
                <a:avLst/>
              </a:prstGeom>
              <a:blipFill rotWithShape="1">
                <a:blip r:embed="rId6"/>
                <a:stretch>
                  <a:fillRect t="-10465" r="-19811" b="-3255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/>
              <p:cNvSpPr txBox="1"/>
              <p:nvPr/>
            </p:nvSpPr>
            <p:spPr>
              <a:xfrm>
                <a:off x="5234770" y="5258408"/>
                <a:ext cx="69115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2400" b="1" i="1" smtClean="0">
                            <a:latin typeface="Cambria Math"/>
                          </a:rPr>
                          <m:t>𝑷</m:t>
                        </m:r>
                      </m:e>
                      <m:sub>
                        <m:r>
                          <a:rPr lang="en-US" altLang="zh-TW" sz="2400" b="1" i="1" smtClean="0">
                            <a:latin typeface="Cambria Math"/>
                          </a:rPr>
                          <m:t>𝒕</m:t>
                        </m:r>
                      </m:sub>
                    </m:sSub>
                  </m:oMath>
                </a14:m>
                <a:r>
                  <a:rPr lang="en-US" altLang="zh-TW" sz="2400" b="1" baseline="-25000" dirty="0" smtClean="0"/>
                  <a:t>  </a:t>
                </a:r>
                <a:r>
                  <a:rPr lang="en-US" altLang="zh-TW" sz="2400" b="1" dirty="0" smtClean="0"/>
                  <a:t>-</a:t>
                </a:r>
                <a:endParaRPr lang="zh-TW" altLang="en-US" sz="2400" b="1" dirty="0"/>
              </a:p>
            </p:txBody>
          </p:sp>
        </mc:Choice>
        <mc:Fallback xmlns=""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4770" y="5258408"/>
                <a:ext cx="691151" cy="461665"/>
              </a:xfrm>
              <a:prstGeom prst="rect">
                <a:avLst/>
              </a:prstGeom>
              <a:blipFill rotWithShape="1">
                <a:blip r:embed="rId7"/>
                <a:stretch>
                  <a:fillRect l="-2655" t="-10667" r="-12389" b="-30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直線接點 10"/>
          <p:cNvCxnSpPr/>
          <p:nvPr/>
        </p:nvCxnSpPr>
        <p:spPr>
          <a:xfrm>
            <a:off x="5721087" y="4797152"/>
            <a:ext cx="612068" cy="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/>
              <p:cNvSpPr txBox="1"/>
              <p:nvPr/>
            </p:nvSpPr>
            <p:spPr>
              <a:xfrm>
                <a:off x="6444828" y="4630889"/>
                <a:ext cx="13833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b="1" i="1" dirty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b="1" i="1" dirty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𝒛𝒗</m:t>
                        </m:r>
                      </m:e>
                      <m:sub>
                        <m:r>
                          <a:rPr lang="en-US" altLang="zh-TW" b="1" i="1" dirty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𝑷𝑪𝑩</m:t>
                        </m:r>
                      </m:sub>
                    </m:sSub>
                  </m:oMath>
                </a14:m>
                <a:r>
                  <a:rPr lang="en-US" altLang="zh-TW" b="1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𝑷</m:t>
                        </m:r>
                      </m:e>
                      <m:sub>
                        <m:r>
                          <a:rPr lang="en-US" altLang="zh-TW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𝒕</m:t>
                        </m:r>
                      </m:sub>
                    </m:sSub>
                  </m:oMath>
                </a14:m>
                <a:r>
                  <a:rPr lang="en-US" altLang="zh-TW" b="1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,t)</a:t>
                </a:r>
                <a:r>
                  <a:rPr lang="en-US" altLang="zh-TW" b="1" baseline="-25000" dirty="0" smtClean="0">
                    <a:solidFill>
                      <a:srgbClr val="FF0000"/>
                    </a:solidFill>
                  </a:rPr>
                  <a:t>  </a:t>
                </a:r>
                <a:endParaRPr lang="zh-TW" altLang="en-US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文字方塊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4828" y="4630889"/>
                <a:ext cx="1383392" cy="369332"/>
              </a:xfrm>
              <a:prstGeom prst="rect">
                <a:avLst/>
              </a:prstGeom>
              <a:blipFill rotWithShape="1">
                <a:blip r:embed="rId8"/>
                <a:stretch>
                  <a:fillRect t="-8333" b="-2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直線接點 12"/>
          <p:cNvCxnSpPr/>
          <p:nvPr/>
        </p:nvCxnSpPr>
        <p:spPr>
          <a:xfrm>
            <a:off x="5721087" y="5242176"/>
            <a:ext cx="612068" cy="0"/>
          </a:xfrm>
          <a:prstGeom prst="line">
            <a:avLst/>
          </a:prstGeom>
          <a:ln w="2857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/>
              <p:cNvSpPr txBox="1"/>
              <p:nvPr/>
            </p:nvSpPr>
            <p:spPr>
              <a:xfrm>
                <a:off x="6465092" y="5014274"/>
                <a:ext cx="13833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b="1" i="1" dirty="0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b="1" i="1" dirty="0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</a:rPr>
                          <m:t>𝒛</m:t>
                        </m:r>
                        <m:acc>
                          <m:accPr>
                            <m:chr m:val="̅"/>
                            <m:ctrlPr>
                              <a:rPr lang="en-US" altLang="zh-TW" b="1" i="1" dirty="0" smtClean="0"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altLang="zh-TW" b="1" i="1" dirty="0" smtClean="0"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𝒗</m:t>
                            </m:r>
                          </m:e>
                        </m:acc>
                      </m:e>
                      <m:sub>
                        <m:r>
                          <a:rPr lang="en-US" altLang="zh-TW" b="1" i="1" dirty="0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</a:rPr>
                          <m:t>𝑷𝑪𝑩</m:t>
                        </m:r>
                      </m:sub>
                    </m:sSub>
                  </m:oMath>
                </a14:m>
                <a:r>
                  <a:rPr lang="en-US" altLang="zh-TW" b="1" dirty="0" smtClean="0">
                    <a:solidFill>
                      <a:schemeClr val="accent3">
                        <a:lumMod val="50000"/>
                      </a:schemeClr>
                    </a:solidFill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b="1" i="1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b="1" i="1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</a:rPr>
                          <m:t>𝑷</m:t>
                        </m:r>
                      </m:e>
                      <m:sub>
                        <m:r>
                          <a:rPr lang="en-US" altLang="zh-TW" b="1" i="1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</a:rPr>
                          <m:t>𝒕</m:t>
                        </m:r>
                      </m:sub>
                    </m:sSub>
                  </m:oMath>
                </a14:m>
                <a:r>
                  <a:rPr lang="en-US" altLang="zh-TW" b="1" dirty="0" smtClean="0">
                    <a:solidFill>
                      <a:schemeClr val="accent3">
                        <a:lumMod val="50000"/>
                      </a:schemeClr>
                    </a:solidFill>
                  </a:rPr>
                  <a:t>,t)</a:t>
                </a:r>
                <a:r>
                  <a:rPr lang="en-US" altLang="zh-TW" b="1" baseline="-25000" dirty="0" smtClean="0">
                    <a:solidFill>
                      <a:schemeClr val="accent3">
                        <a:lumMod val="50000"/>
                      </a:schemeClr>
                    </a:solidFill>
                  </a:rPr>
                  <a:t>  </a:t>
                </a:r>
                <a:endParaRPr lang="zh-TW" altLang="en-US" sz="2400" b="1" dirty="0">
                  <a:solidFill>
                    <a:schemeClr val="accent3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4" name="文字方塊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5092" y="5014274"/>
                <a:ext cx="1383392" cy="369332"/>
              </a:xfrm>
              <a:prstGeom prst="rect">
                <a:avLst/>
              </a:prstGeom>
              <a:blipFill rotWithShape="1">
                <a:blip r:embed="rId9"/>
                <a:stretch>
                  <a:fillRect t="-8333" b="-2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文字方塊 16"/>
          <p:cNvSpPr txBox="1"/>
          <p:nvPr/>
        </p:nvSpPr>
        <p:spPr>
          <a:xfrm>
            <a:off x="1041509" y="3721387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 smtClean="0"/>
              <a:t>Intrinsic Value </a:t>
            </a:r>
            <a:endParaRPr lang="zh-TW" altLang="en-US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矩形 17"/>
              <p:cNvSpPr/>
              <p:nvPr/>
            </p:nvSpPr>
            <p:spPr>
              <a:xfrm>
                <a:off x="797968" y="4298740"/>
                <a:ext cx="2784417" cy="5263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80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sz="2800" i="1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sz="280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800" b="0" i="1" smtClean="0">
                                      <a:latin typeface="Cambria Math"/>
                                    </a:rPr>
                                    <m:t>𝑧𝑉</m:t>
                                  </m:r>
                                </m:e>
                                <m:sub>
                                  <m:r>
                                    <a:rPr lang="en-US" altLang="zh-TW" sz="2800" b="0" i="1" smtClean="0">
                                      <a:latin typeface="Cambria Math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altLang="zh-TW" sz="2800" i="1">
                                  <a:latin typeface="Cambria Math"/>
                                  <a:ea typeface="Cambria Math"/>
                                </a:rPr>
                                <m:t>∨</m:t>
                              </m:r>
                              <m:sSubSup>
                                <m:sSubSupPr>
                                  <m:ctrlPr>
                                    <a:rPr lang="en-US" altLang="zh-TW" sz="280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TW" sz="2800" b="0" i="1" smtClean="0">
                                      <a:latin typeface="Cambria Math"/>
                                      <a:ea typeface="Cambria Math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altLang="zh-TW" sz="2800" b="0" i="1" smtClean="0">
                                      <a:latin typeface="Cambria Math"/>
                                      <a:ea typeface="Cambria Math"/>
                                    </a:rPr>
                                    <m:t>𝑡</m:t>
                                  </m:r>
                                </m:sub>
                                <m:sup>
                                  <m:r>
                                    <a:rPr lang="en-US" altLang="zh-TW" sz="2800" b="0" i="1" smtClean="0">
                                      <a:latin typeface="Cambria Math"/>
                                      <a:ea typeface="Cambria Math"/>
                                    </a:rPr>
                                    <m:t>𝑃</m:t>
                                  </m:r>
                                </m:sup>
                              </m:sSubSup>
                              <m:r>
                                <a:rPr lang="en-US" altLang="zh-TW" sz="2800" b="0" i="1" smtClean="0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sSubSup>
                                <m:sSubSupPr>
                                  <m:ctrlPr>
                                    <a:rPr lang="en-US" altLang="zh-TW" sz="2800" i="1" smtClean="0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TW" sz="2800" i="1">
                                      <a:latin typeface="Cambria Math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altLang="zh-TW" sz="2800" b="0" i="1" smtClean="0">
                                      <a:latin typeface="Cambria Math"/>
                                    </a:rPr>
                                    <m:t>𝑡</m:t>
                                  </m:r>
                                </m:sub>
                                <m:sup/>
                              </m:sSubSup>
                            </m:e>
                          </m:d>
                        </m:e>
                        <m:sup>
                          <m:r>
                            <a:rPr lang="en-US" altLang="zh-TW" sz="2800" i="1">
                              <a:latin typeface="Cambria Math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8" name="矩形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968" y="4298740"/>
                <a:ext cx="2784417" cy="526363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文字方塊 18"/>
          <p:cNvSpPr txBox="1"/>
          <p:nvPr/>
        </p:nvSpPr>
        <p:spPr>
          <a:xfrm>
            <a:off x="4197854" y="2631081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/>
              <a:t>t</a:t>
            </a:r>
            <a:r>
              <a:rPr lang="en-US" altLang="zh-TW" b="1" dirty="0" smtClean="0"/>
              <a:t>he case of optimal to convert</a:t>
            </a:r>
          </a:p>
        </p:txBody>
      </p:sp>
      <p:sp>
        <p:nvSpPr>
          <p:cNvPr id="20" name="文字方塊 19"/>
          <p:cNvSpPr txBox="1"/>
          <p:nvPr/>
        </p:nvSpPr>
        <p:spPr>
          <a:xfrm>
            <a:off x="4510809" y="2641784"/>
            <a:ext cx="27689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/>
              <a:t>t</a:t>
            </a:r>
            <a:r>
              <a:rPr lang="en-US" altLang="zh-TW" b="1" dirty="0" smtClean="0"/>
              <a:t>he case of optimal to put</a:t>
            </a:r>
          </a:p>
        </p:txBody>
      </p:sp>
    </p:spTree>
    <p:extLst>
      <p:ext uri="{BB962C8B-B14F-4D97-AF65-F5344CB8AC3E}">
        <p14:creationId xmlns:p14="http://schemas.microsoft.com/office/powerpoint/2010/main" val="3662547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5" grpId="0" animBg="1"/>
      <p:bldP spid="4" grpId="0"/>
      <p:bldP spid="8" grpId="0"/>
      <p:bldP spid="12" grpId="0"/>
      <p:bldP spid="14" grpId="0"/>
      <p:bldP spid="19" grpId="0"/>
      <p:bldP spid="2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0" y="116632"/>
                <a:ext cx="9144000" cy="6624736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altLang="zh-TW" sz="2400" b="1" u="sng" dirty="0" smtClean="0"/>
                  <a:t>Proof 2-2 </a:t>
                </a:r>
                <a:endParaRPr lang="en-US" altLang="zh-TW" sz="2400" dirty="0" smtClean="0"/>
              </a:p>
              <a:p>
                <a:pPr marL="0" indent="0">
                  <a:buNone/>
                </a:pPr>
                <a:r>
                  <a:rPr lang="en-US" altLang="zh-TW" sz="2600" dirty="0" smtClean="0"/>
                  <a:t> </a:t>
                </a:r>
                <a:r>
                  <a:rPr lang="en-US" altLang="zh-TW" sz="2400" b="1" dirty="0" smtClean="0"/>
                  <a:t>(</a:t>
                </a:r>
                <a:r>
                  <a:rPr lang="en-US" altLang="zh-TW" sz="2400" b="1" dirty="0"/>
                  <a:t>the case 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sz="2400" b="1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altLang="zh-TW" sz="2400" b="1" i="1" smtClean="0">
                            <a:latin typeface="Cambria Math"/>
                          </a:rPr>
                          <m:t>𝒛</m:t>
                        </m:r>
                        <m:r>
                          <a:rPr lang="en-US" altLang="zh-TW" sz="2400" b="1" i="1">
                            <a:latin typeface="Cambria Math"/>
                          </a:rPr>
                          <m:t>𝑽</m:t>
                        </m:r>
                      </m:e>
                      <m:sub>
                        <m:r>
                          <a:rPr lang="en-US" altLang="zh-TW" sz="2400" b="1" i="1">
                            <a:latin typeface="Cambria Math"/>
                          </a:rPr>
                          <m:t>𝒕</m:t>
                        </m:r>
                      </m:sub>
                      <m:sup>
                        <m:d>
                          <m:dPr>
                            <m:ctrlPr>
                              <a:rPr lang="en-US" altLang="zh-TW" sz="2400" b="1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zh-TW" sz="2400" b="1" i="1" smtClean="0">
                                <a:latin typeface="Cambria Math"/>
                              </a:rPr>
                              <m:t>𝟏</m:t>
                            </m:r>
                          </m:e>
                        </m:d>
                      </m:sup>
                    </m:sSubSup>
                    <m:r>
                      <a:rPr lang="en-US" altLang="zh-TW" sz="2400" b="1" i="1" smtClean="0">
                        <a:latin typeface="Cambria Math"/>
                      </a:rPr>
                      <m:t>&lt;</m:t>
                    </m:r>
                    <m:sSubSup>
                      <m:sSubSupPr>
                        <m:ctrlPr>
                          <a:rPr lang="en-US" altLang="zh-TW" sz="2400" b="1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altLang="zh-TW" sz="2400" b="1" i="1" smtClean="0">
                            <a:latin typeface="Cambria Math"/>
                          </a:rPr>
                          <m:t>𝒛</m:t>
                        </m:r>
                        <m:r>
                          <a:rPr lang="en-US" altLang="zh-TW" sz="2400" b="1" i="1">
                            <a:latin typeface="Cambria Math"/>
                          </a:rPr>
                          <m:t>𝑽</m:t>
                        </m:r>
                      </m:e>
                      <m:sub>
                        <m:r>
                          <a:rPr lang="en-US" altLang="zh-TW" sz="2400" b="1" i="1">
                            <a:latin typeface="Cambria Math"/>
                          </a:rPr>
                          <m:t>𝒕</m:t>
                        </m:r>
                      </m:sub>
                      <m:sup>
                        <m:d>
                          <m:dPr>
                            <m:ctrlPr>
                              <a:rPr lang="en-US" altLang="zh-TW" sz="2400" b="1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zh-TW" sz="2400" b="1" i="1" smtClean="0">
                                <a:latin typeface="Cambria Math"/>
                              </a:rPr>
                              <m:t>𝟐</m:t>
                            </m:r>
                          </m:e>
                        </m:d>
                      </m:sup>
                    </m:sSubSup>
                    <m:r>
                      <a:rPr lang="en-US" altLang="zh-TW" sz="2400" b="1" i="1" smtClean="0">
                        <a:latin typeface="Cambria Math"/>
                      </a:rPr>
                      <m:t>&lt;</m:t>
                    </m:r>
                    <m:sSubSup>
                      <m:sSubSupPr>
                        <m:ctrlPr>
                          <a:rPr lang="en-US" altLang="zh-TW" sz="2400" b="1" i="1">
                            <a:latin typeface="Cambria Math"/>
                            <a:ea typeface="Cambria Math"/>
                          </a:rPr>
                        </m:ctrlPr>
                      </m:sSubSupPr>
                      <m:e>
                        <m:r>
                          <a:rPr lang="en-US" altLang="zh-TW" sz="2400" b="1" i="1">
                            <a:latin typeface="Cambria Math"/>
                            <a:ea typeface="Cambria Math"/>
                          </a:rPr>
                          <m:t>𝒌</m:t>
                        </m:r>
                      </m:e>
                      <m:sub>
                        <m:r>
                          <a:rPr lang="en-US" altLang="zh-TW" sz="2400" b="1" i="1">
                            <a:latin typeface="Cambria Math"/>
                            <a:ea typeface="Cambria Math"/>
                          </a:rPr>
                          <m:t>𝒕</m:t>
                        </m:r>
                      </m:sub>
                      <m:sup>
                        <m:r>
                          <a:rPr lang="en-US" altLang="zh-TW" sz="2400" b="1" i="1">
                            <a:latin typeface="Cambria Math"/>
                            <a:ea typeface="Cambria Math"/>
                          </a:rPr>
                          <m:t>𝑷</m:t>
                        </m:r>
                      </m:sup>
                    </m:sSubSup>
                  </m:oMath>
                </a14:m>
                <a:r>
                  <a:rPr lang="en-US" altLang="zh-TW" sz="2400" b="1" dirty="0"/>
                  <a:t>)</a:t>
                </a:r>
                <a:r>
                  <a:rPr lang="en-US" altLang="zh-TW" sz="2400" dirty="0" smtClean="0"/>
                  <a:t>      </a:t>
                </a:r>
              </a:p>
              <a:p>
                <a:pPr marL="0" indent="0">
                  <a:buNone/>
                </a:pPr>
                <a:r>
                  <a:rPr lang="en-US" altLang="zh-TW" dirty="0"/>
                  <a:t> </a:t>
                </a:r>
                <a:r>
                  <a:rPr lang="en-US" altLang="zh-TW" dirty="0" smtClean="0"/>
                  <a:t>        </a:t>
                </a:r>
                <a:r>
                  <a:rPr lang="en-US" altLang="zh-TW" sz="2400" dirty="0" smtClean="0"/>
                  <a:t> Suppose </a:t>
                </a:r>
                <a:r>
                  <a:rPr lang="en-US" altLang="zh-TW" sz="2400" dirty="0"/>
                  <a:t>it is optimal </a:t>
                </a:r>
                <a:r>
                  <a:rPr lang="en-US" altLang="zh-TW" sz="2400" dirty="0" smtClean="0"/>
                  <a:t>“NOT” to put at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sz="24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altLang="zh-TW" sz="2400" b="0" i="1" smtClean="0">
                            <a:latin typeface="Cambria Math"/>
                          </a:rPr>
                          <m:t>𝑧</m:t>
                        </m:r>
                        <m:r>
                          <a:rPr lang="en-US" altLang="zh-TW" sz="2400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altLang="zh-TW" sz="2400" i="1">
                            <a:latin typeface="Cambria Math"/>
                          </a:rPr>
                          <m:t>𝑡</m:t>
                        </m:r>
                      </m:sub>
                      <m:sup>
                        <m:r>
                          <a:rPr lang="en-US" altLang="zh-TW" sz="2400" i="1">
                            <a:latin typeface="Cambria Math"/>
                          </a:rPr>
                          <m:t>(</m:t>
                        </m:r>
                        <m:r>
                          <a:rPr lang="en-US" altLang="zh-TW" sz="2400" b="0" i="1" smtClean="0">
                            <a:latin typeface="Cambria Math"/>
                          </a:rPr>
                          <m:t>1</m:t>
                        </m:r>
                        <m:r>
                          <a:rPr lang="en-US" altLang="zh-TW" sz="2400" i="1">
                            <a:latin typeface="Cambria Math"/>
                          </a:rPr>
                          <m:t>)</m:t>
                        </m:r>
                      </m:sup>
                    </m:sSubSup>
                  </m:oMath>
                </a14:m>
                <a:r>
                  <a:rPr lang="en-US" altLang="zh-TW" sz="2400" dirty="0" smtClean="0"/>
                  <a:t>.</a:t>
                </a:r>
              </a:p>
              <a:p>
                <a:pPr marL="0" indent="0">
                  <a:buNone/>
                </a:pPr>
                <a:r>
                  <a:rPr lang="en-US" altLang="zh-TW" sz="2400" dirty="0"/>
                  <a:t> </a:t>
                </a:r>
                <a:r>
                  <a:rPr lang="en-US" altLang="zh-TW" sz="2400" dirty="0" smtClean="0"/>
                  <a:t>            We want to show it is also optimal “NOT”  to put at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sz="24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altLang="zh-TW" sz="2400" i="1">
                            <a:latin typeface="Cambria Math"/>
                          </a:rPr>
                          <m:t>𝑧𝑉</m:t>
                        </m:r>
                      </m:e>
                      <m:sub>
                        <m:r>
                          <a:rPr lang="en-US" altLang="zh-TW" sz="2400" i="1">
                            <a:latin typeface="Cambria Math"/>
                          </a:rPr>
                          <m:t>𝑡</m:t>
                        </m:r>
                      </m:sub>
                      <m:sup>
                        <m:r>
                          <a:rPr lang="en-US" altLang="zh-TW" sz="2400" i="1">
                            <a:latin typeface="Cambria Math"/>
                          </a:rPr>
                          <m:t>(</m:t>
                        </m:r>
                        <m:r>
                          <a:rPr lang="en-US" altLang="zh-TW" sz="2400" b="0" i="1" smtClean="0">
                            <a:latin typeface="Cambria Math"/>
                          </a:rPr>
                          <m:t>2</m:t>
                        </m:r>
                        <m:r>
                          <a:rPr lang="en-US" altLang="zh-TW" sz="2400" i="1">
                            <a:latin typeface="Cambria Math"/>
                          </a:rPr>
                          <m:t>)</m:t>
                        </m:r>
                      </m:sup>
                    </m:sSubSup>
                  </m:oMath>
                </a14:m>
                <a:r>
                  <a:rPr lang="en-US" altLang="zh-TW" sz="2400" dirty="0" smtClean="0"/>
                  <a:t>.</a:t>
                </a:r>
              </a:p>
              <a:p>
                <a:pPr marL="0" indent="0">
                  <a:buNone/>
                </a:pPr>
                <a:r>
                  <a:rPr lang="en-US" altLang="zh-TW" sz="2400" dirty="0" smtClean="0"/>
                  <a:t>             (  </a:t>
                </a:r>
                <a:r>
                  <a:rPr lang="en-US" altLang="zh-TW" sz="2400" dirty="0"/>
                  <a:t>i.e.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2400" i="1" dirty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altLang="zh-TW" sz="2400" b="0" i="1" dirty="0" smtClean="0">
                            <a:latin typeface="Cambria Math"/>
                          </a:rPr>
                          <m:t>𝑃𝐶𝐵</m:t>
                        </m:r>
                      </m:sub>
                    </m:sSub>
                    <m:d>
                      <m:dPr>
                        <m:ctrlPr>
                          <a:rPr lang="en-US" altLang="zh-TW" sz="2400" i="1" dirty="0">
                            <a:latin typeface="Cambria Math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altLang="zh-TW" sz="2400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altLang="zh-TW" sz="2400" i="1"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/>
                              </a:rPr>
                              <m:t>𝑡</m:t>
                            </m:r>
                          </m:sub>
                          <m:sup/>
                        </m:sSubSup>
                        <m:r>
                          <a:rPr lang="en-US" altLang="zh-TW" sz="2400" i="1">
                            <a:latin typeface="Cambria Math"/>
                          </a:rPr>
                          <m:t>,</m:t>
                        </m:r>
                        <m:sSubSup>
                          <m:sSubSupPr>
                            <m:ctrlPr>
                              <a:rPr lang="en-US" altLang="zh-TW" sz="2400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altLang="zh-TW" sz="2400" i="1">
                                <a:latin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/>
                              </a:rPr>
                              <m:t>𝑡</m:t>
                            </m:r>
                          </m:sub>
                          <m:sup>
                            <m:d>
                              <m:dPr>
                                <m:ctrlPr>
                                  <a:rPr lang="en-US" altLang="zh-TW" sz="24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altLang="zh-TW" sz="2400" i="1">
                                    <a:latin typeface="Cambria Math"/>
                                  </a:rPr>
                                  <m:t>2</m:t>
                                </m:r>
                              </m:e>
                            </m:d>
                          </m:sup>
                        </m:sSubSup>
                        <m:r>
                          <a:rPr lang="en-US" altLang="zh-TW" sz="2400" i="1">
                            <a:latin typeface="Cambria Math"/>
                          </a:rPr>
                          <m:t>,</m:t>
                        </m:r>
                        <m:r>
                          <a:rPr lang="en-US" altLang="zh-TW" sz="2400" i="1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altLang="zh-TW" sz="2400" b="0" i="0" smtClean="0">
                        <a:latin typeface="Cambria Math"/>
                      </a:rPr>
                      <m:t>&gt;</m:t>
                    </m:r>
                    <m:sSup>
                      <m:sSupPr>
                        <m:ctrlPr>
                          <a:rPr lang="en-US" altLang="zh-TW" sz="2400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TW" sz="2400" i="1">
                                <a:latin typeface="Cambria Math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altLang="zh-TW" sz="2400" i="1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altLang="zh-TW" sz="2400" i="1">
                                    <a:latin typeface="Cambria Math"/>
                                  </a:rPr>
                                  <m:t>𝑧𝑉</m:t>
                                </m:r>
                              </m:e>
                              <m:sub>
                                <m:r>
                                  <a:rPr lang="en-US" altLang="zh-TW" sz="2400" i="1">
                                    <a:latin typeface="Cambria Math"/>
                                  </a:rPr>
                                  <m:t>𝑡</m:t>
                                </m:r>
                              </m:sub>
                              <m:sup>
                                <m:r>
                                  <a:rPr lang="en-US" altLang="zh-TW" sz="2400" i="1"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en-US" altLang="zh-TW" sz="2400" b="0" i="1" smtClean="0">
                                    <a:latin typeface="Cambria Math"/>
                                  </a:rPr>
                                  <m:t>2</m:t>
                                </m:r>
                                <m:r>
                                  <a:rPr lang="en-US" altLang="zh-TW" sz="2400" i="1">
                                    <a:latin typeface="Cambria Math"/>
                                  </a:rPr>
                                  <m:t>)</m:t>
                                </m:r>
                              </m:sup>
                            </m:sSubSup>
                            <m:r>
                              <a:rPr lang="en-US" altLang="zh-TW" sz="2400" i="1">
                                <a:latin typeface="Cambria Math"/>
                                <a:ea typeface="Cambria Math"/>
                              </a:rPr>
                              <m:t>∨</m:t>
                            </m:r>
                            <m:sSubSup>
                              <m:sSubSupPr>
                                <m:ctrlPr>
                                  <a:rPr lang="en-US" altLang="zh-TW" sz="2400" i="1">
                                    <a:latin typeface="Cambria Math"/>
                                    <a:ea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altLang="zh-TW" sz="2400" i="1">
                                    <a:latin typeface="Cambria Math"/>
                                    <a:ea typeface="Cambria Math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altLang="zh-TW" sz="2400" i="1">
                                    <a:latin typeface="Cambria Math"/>
                                    <a:ea typeface="Cambria Math"/>
                                  </a:rPr>
                                  <m:t>𝑡</m:t>
                                </m:r>
                              </m:sub>
                              <m:sup>
                                <m:r>
                                  <a:rPr lang="en-US" altLang="zh-TW" sz="2400" i="1">
                                    <a:latin typeface="Cambria Math"/>
                                    <a:ea typeface="Cambria Math"/>
                                  </a:rPr>
                                  <m:t>𝑃</m:t>
                                </m:r>
                              </m:sup>
                            </m:sSubSup>
                            <m:r>
                              <a:rPr lang="en-US" altLang="zh-TW" sz="2400" i="1">
                                <a:latin typeface="Cambria Math"/>
                              </a:rPr>
                              <m:t>−</m:t>
                            </m:r>
                            <m:sSubSup>
                              <m:sSubSupPr>
                                <m:ctrlPr>
                                  <a:rPr lang="en-US" altLang="zh-TW" sz="2400" i="1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altLang="zh-TW" sz="2400" i="1">
                                    <a:latin typeface="Cambria Math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en-US" altLang="zh-TW" sz="2400" i="1">
                                    <a:latin typeface="Cambria Math"/>
                                  </a:rPr>
                                  <m:t>𝑡</m:t>
                                </m:r>
                              </m:sub>
                              <m:sup/>
                            </m:sSubSup>
                          </m:e>
                        </m:d>
                      </m:e>
                      <m:sup>
                        <m:r>
                          <a:rPr lang="en-US" altLang="zh-TW" sz="2400" i="1">
                            <a:latin typeface="Cambria Math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altLang="zh-TW" sz="2400" dirty="0"/>
                  <a:t>)</a:t>
                </a:r>
                <a:r>
                  <a:rPr lang="en-US" altLang="zh-TW" sz="2400" dirty="0" smtClean="0"/>
                  <a:t> </a:t>
                </a:r>
                <a:endParaRPr lang="en-US" altLang="zh-TW" sz="2400" dirty="0"/>
              </a:p>
              <a:p>
                <a:pPr marL="0" indent="0">
                  <a:buNone/>
                </a:pPr>
                <a:r>
                  <a:rPr lang="en-US" altLang="zh-TW" sz="2400" dirty="0" smtClean="0"/>
                  <a:t>              </a:t>
                </a:r>
              </a:p>
              <a:p>
                <a:pPr marL="0" indent="0">
                  <a:buNone/>
                </a:pPr>
                <a:r>
                  <a:rPr lang="en-US" altLang="zh-TW" sz="2400" dirty="0" smtClean="0"/>
                  <a:t>             It follows</a:t>
                </a:r>
              </a:p>
              <a:p>
                <a:pPr marL="0" indent="0">
                  <a:buNone/>
                </a:pPr>
                <a:r>
                  <a:rPr lang="en-US" altLang="zh-TW" sz="2400" dirty="0"/>
                  <a:t> </a:t>
                </a:r>
                <a:r>
                  <a:rPr lang="en-US" altLang="zh-TW" sz="2400" dirty="0" smtClean="0"/>
                  <a:t>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2400" i="1" dirty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altLang="zh-TW" sz="2400" i="1" dirty="0">
                            <a:latin typeface="Cambria Math"/>
                          </a:rPr>
                          <m:t>𝑃𝐶𝐵</m:t>
                        </m:r>
                      </m:sub>
                    </m:sSub>
                    <m:d>
                      <m:dPr>
                        <m:ctrlPr>
                          <a:rPr lang="en-US" altLang="zh-TW" sz="2400" i="1" dirty="0">
                            <a:latin typeface="Cambria Math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altLang="zh-TW" sz="2400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altLang="zh-TW" sz="2400" i="1"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/>
                              </a:rPr>
                              <m:t>𝑡</m:t>
                            </m:r>
                          </m:sub>
                          <m:sup/>
                        </m:sSubSup>
                        <m:r>
                          <a:rPr lang="en-US" altLang="zh-TW" sz="2400" i="1">
                            <a:latin typeface="Cambria Math"/>
                          </a:rPr>
                          <m:t>,</m:t>
                        </m:r>
                        <m:sSubSup>
                          <m:sSubSupPr>
                            <m:ctrlPr>
                              <a:rPr lang="en-US" altLang="zh-TW" sz="2400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altLang="zh-TW" sz="2400" i="1">
                                <a:latin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/>
                              </a:rPr>
                              <m:t>𝑡</m:t>
                            </m:r>
                          </m:sub>
                          <m:sup>
                            <m:d>
                              <m:dPr>
                                <m:ctrlPr>
                                  <a:rPr lang="en-US" altLang="zh-TW" sz="24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altLang="zh-TW" sz="2400" b="0" i="1" smtClean="0">
                                    <a:latin typeface="Cambria Math"/>
                                  </a:rPr>
                                  <m:t>2</m:t>
                                </m:r>
                              </m:e>
                            </m:d>
                          </m:sup>
                        </m:sSubSup>
                        <m:r>
                          <a:rPr lang="en-US" altLang="zh-TW" sz="2400" i="1">
                            <a:latin typeface="Cambria Math"/>
                          </a:rPr>
                          <m:t>,</m:t>
                        </m:r>
                        <m:r>
                          <a:rPr lang="en-US" altLang="zh-TW" sz="2400" i="1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altLang="zh-TW" sz="2400" b="0" i="1" smtClean="0">
                        <a:latin typeface="Cambria Math"/>
                      </a:rPr>
                      <m:t>&gt;</m:t>
                    </m:r>
                    <m:sSub>
                      <m:sSubPr>
                        <m:ctrlPr>
                          <a:rPr lang="en-US" altLang="zh-TW" sz="24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2400" i="1" dirty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altLang="zh-TW" sz="2400" i="1" dirty="0">
                            <a:latin typeface="Cambria Math"/>
                          </a:rPr>
                          <m:t>𝑃𝐶𝐵</m:t>
                        </m:r>
                      </m:sub>
                    </m:sSub>
                    <m:d>
                      <m:dPr>
                        <m:ctrlPr>
                          <a:rPr lang="en-US" altLang="zh-TW" sz="2400" i="1" dirty="0">
                            <a:latin typeface="Cambria Math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altLang="zh-TW" sz="2400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altLang="zh-TW" sz="2400" i="1"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/>
                              </a:rPr>
                              <m:t>𝑡</m:t>
                            </m:r>
                          </m:sub>
                          <m:sup/>
                        </m:sSubSup>
                        <m:r>
                          <a:rPr lang="en-US" altLang="zh-TW" sz="2400" i="1">
                            <a:latin typeface="Cambria Math"/>
                          </a:rPr>
                          <m:t>,</m:t>
                        </m:r>
                        <m:sSubSup>
                          <m:sSubSupPr>
                            <m:ctrlPr>
                              <a:rPr lang="en-US" altLang="zh-TW" sz="2400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altLang="zh-TW" sz="2400" i="1">
                                <a:latin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/>
                              </a:rPr>
                              <m:t>𝑡</m:t>
                            </m:r>
                          </m:sub>
                          <m:sup>
                            <m:d>
                              <m:dPr>
                                <m:ctrlPr>
                                  <a:rPr lang="en-US" altLang="zh-TW" sz="24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altLang="zh-TW" sz="24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</m:d>
                          </m:sup>
                        </m:sSubSup>
                        <m:r>
                          <a:rPr lang="en-US" altLang="zh-TW" sz="2400" i="1">
                            <a:latin typeface="Cambria Math"/>
                          </a:rPr>
                          <m:t>,</m:t>
                        </m:r>
                        <m:r>
                          <a:rPr lang="en-US" altLang="zh-TW" sz="2400" i="1">
                            <a:latin typeface="Cambria Math"/>
                          </a:rPr>
                          <m:t>𝑡</m:t>
                        </m:r>
                      </m:e>
                    </m:d>
                  </m:oMath>
                </a14:m>
                <a:endParaRPr lang="en-US" altLang="zh-TW" sz="24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>
                          <a:latin typeface="Cambria Math"/>
                        </a:rPr>
                        <m:t>&gt;</m:t>
                      </m:r>
                      <m:sSup>
                        <m:sSupPr>
                          <m:ctrlPr>
                            <a:rPr lang="en-US" altLang="zh-TW" sz="2400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sz="2400" i="1">
                                  <a:latin typeface="Cambria Math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altLang="zh-TW" sz="2400" i="1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TW" sz="2400" i="1">
                                      <a:latin typeface="Cambria Math"/>
                                    </a:rPr>
                                    <m:t>𝑧𝑉</m:t>
                                  </m:r>
                                </m:e>
                                <m:sub>
                                  <m:r>
                                    <a:rPr lang="en-US" altLang="zh-TW" sz="2400" i="1">
                                      <a:latin typeface="Cambria Math"/>
                                    </a:rPr>
                                    <m:t>𝑡</m:t>
                                  </m:r>
                                </m:sub>
                                <m:sup>
                                  <m:r>
                                    <a:rPr lang="en-US" altLang="zh-TW" sz="2400" i="1"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lang="en-US" altLang="zh-TW" sz="2400" b="0" i="1" smtClean="0">
                                      <a:latin typeface="Cambria Math"/>
                                    </a:rPr>
                                    <m:t>1</m:t>
                                  </m:r>
                                  <m:r>
                                    <a:rPr lang="en-US" altLang="zh-TW" sz="2400" i="1">
                                      <a:latin typeface="Cambria Math"/>
                                    </a:rPr>
                                    <m:t>)</m:t>
                                  </m:r>
                                </m:sup>
                              </m:sSubSup>
                              <m:r>
                                <a:rPr lang="en-US" altLang="zh-TW" sz="2400" i="1">
                                  <a:latin typeface="Cambria Math"/>
                                  <a:ea typeface="Cambria Math"/>
                                </a:rPr>
                                <m:t>∨</m:t>
                              </m:r>
                              <m:sSubSup>
                                <m:sSubSupPr>
                                  <m:ctrlPr>
                                    <a:rPr lang="en-US" altLang="zh-TW" sz="24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TW" sz="2400" i="1">
                                      <a:latin typeface="Cambria Math"/>
                                      <a:ea typeface="Cambria Math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altLang="zh-TW" sz="2400" i="1">
                                      <a:latin typeface="Cambria Math"/>
                                      <a:ea typeface="Cambria Math"/>
                                    </a:rPr>
                                    <m:t>𝑡</m:t>
                                  </m:r>
                                </m:sub>
                                <m:sup>
                                  <m:r>
                                    <a:rPr lang="en-US" altLang="zh-TW" sz="2400" i="1">
                                      <a:latin typeface="Cambria Math"/>
                                      <a:ea typeface="Cambria Math"/>
                                    </a:rPr>
                                    <m:t>𝑃</m:t>
                                  </m:r>
                                </m:sup>
                              </m:sSubSup>
                              <m:r>
                                <a:rPr lang="en-US" altLang="zh-TW" sz="2400" i="1">
                                  <a:latin typeface="Cambria Math"/>
                                </a:rPr>
                                <m:t>−</m:t>
                              </m:r>
                              <m:sSubSup>
                                <m:sSubSupPr>
                                  <m:ctrlPr>
                                    <a:rPr lang="en-US" altLang="zh-TW" sz="2400" i="1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TW" sz="2400" i="1">
                                      <a:latin typeface="Cambria Math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altLang="zh-TW" sz="2400" i="1">
                                      <a:latin typeface="Cambria Math"/>
                                    </a:rPr>
                                    <m:t>𝑡</m:t>
                                  </m:r>
                                </m:sub>
                                <m:sup/>
                              </m:sSubSup>
                            </m:e>
                          </m:d>
                        </m:e>
                        <m:sup>
                          <m:r>
                            <a:rPr lang="en-US" altLang="zh-TW" sz="2400" i="1">
                              <a:latin typeface="Cambria Math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en-US" altLang="zh-TW" sz="2400" dirty="0" smtClean="0"/>
              </a:p>
              <a:p>
                <a:pPr marL="0" indent="0">
                  <a:buNone/>
                </a:pPr>
                <a:r>
                  <a:rPr lang="en-US" altLang="zh-TW" sz="2400" dirty="0" smtClean="0"/>
                  <a:t>                                             </a:t>
                </a:r>
                <a14:m>
                  <m:oMath xmlns:m="http://schemas.openxmlformats.org/officeDocument/2006/math">
                    <m:r>
                      <a:rPr lang="en-US" altLang="zh-TW" sz="2400" dirty="0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altLang="zh-TW" sz="2400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TW" sz="2400" i="1">
                                <a:latin typeface="Cambria Math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altLang="zh-TW" sz="2400" i="1">
                                    <a:latin typeface="Cambria Math"/>
                                    <a:ea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altLang="zh-TW" sz="2400" i="1">
                                    <a:latin typeface="Cambria Math"/>
                                    <a:ea typeface="Cambria Math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altLang="zh-TW" sz="2400" i="1">
                                    <a:latin typeface="Cambria Math"/>
                                    <a:ea typeface="Cambria Math"/>
                                  </a:rPr>
                                  <m:t>𝑡</m:t>
                                </m:r>
                              </m:sub>
                              <m:sup>
                                <m:r>
                                  <a:rPr lang="en-US" altLang="zh-TW" sz="2400" i="1">
                                    <a:latin typeface="Cambria Math"/>
                                    <a:ea typeface="Cambria Math"/>
                                  </a:rPr>
                                  <m:t>𝑃</m:t>
                                </m:r>
                              </m:sup>
                            </m:sSubSup>
                            <m:r>
                              <a:rPr lang="en-US" altLang="zh-TW" sz="2400" i="1">
                                <a:latin typeface="Cambria Math"/>
                              </a:rPr>
                              <m:t>−</m:t>
                            </m:r>
                            <m:sSubSup>
                              <m:sSubSupPr>
                                <m:ctrlPr>
                                  <a:rPr lang="en-US" altLang="zh-TW" sz="2400" i="1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altLang="zh-TW" sz="2400" i="1">
                                    <a:latin typeface="Cambria Math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en-US" altLang="zh-TW" sz="2400" i="1">
                                    <a:latin typeface="Cambria Math"/>
                                  </a:rPr>
                                  <m:t>𝑡</m:t>
                                </m:r>
                              </m:sub>
                              <m:sup/>
                            </m:sSubSup>
                          </m:e>
                        </m:d>
                      </m:e>
                      <m:sup>
                        <m:r>
                          <a:rPr lang="en-US" altLang="zh-TW" sz="2400" i="1">
                            <a:latin typeface="Cambria Math"/>
                          </a:rPr>
                          <m:t>+</m:t>
                        </m:r>
                      </m:sup>
                    </m:sSup>
                  </m:oMath>
                </a14:m>
                <a:endParaRPr lang="en-US" altLang="zh-TW" sz="2400" dirty="0"/>
              </a:p>
              <a:p>
                <a:pPr marL="0" indent="0">
                  <a:buNone/>
                </a:pPr>
                <a:r>
                  <a:rPr lang="en-US" altLang="zh-TW" sz="2400" dirty="0" smtClean="0"/>
                  <a:t>                                             </a:t>
                </a:r>
                <a14:m>
                  <m:oMath xmlns:m="http://schemas.openxmlformats.org/officeDocument/2006/math">
                    <m:r>
                      <a:rPr lang="en-US" altLang="zh-TW" sz="2400">
                        <a:latin typeface="Cambria Math"/>
                      </a:rPr>
                      <m:t>&gt;</m:t>
                    </m:r>
                    <m:sSup>
                      <m:sSupPr>
                        <m:ctrlPr>
                          <a:rPr lang="en-US" altLang="zh-TW" sz="2400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TW" sz="2400" i="1">
                                <a:latin typeface="Cambria Math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altLang="zh-TW" sz="2400" i="1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altLang="zh-TW" sz="2400" i="1">
                                    <a:latin typeface="Cambria Math"/>
                                  </a:rPr>
                                  <m:t>𝑧𝑉</m:t>
                                </m:r>
                              </m:e>
                              <m:sub>
                                <m:r>
                                  <a:rPr lang="en-US" altLang="zh-TW" sz="2400" i="1">
                                    <a:latin typeface="Cambria Math"/>
                                  </a:rPr>
                                  <m:t>𝑡</m:t>
                                </m:r>
                              </m:sub>
                              <m:sup>
                                <m:r>
                                  <a:rPr lang="en-US" altLang="zh-TW" sz="2400" i="1"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en-US" altLang="zh-TW" sz="2400" b="0" i="1" smtClean="0">
                                    <a:latin typeface="Cambria Math"/>
                                  </a:rPr>
                                  <m:t>2</m:t>
                                </m:r>
                                <m:r>
                                  <a:rPr lang="en-US" altLang="zh-TW" sz="2400" i="1">
                                    <a:latin typeface="Cambria Math"/>
                                  </a:rPr>
                                  <m:t>)</m:t>
                                </m:r>
                              </m:sup>
                            </m:sSubSup>
                            <m:r>
                              <a:rPr lang="en-US" altLang="zh-TW" sz="2400" i="1">
                                <a:latin typeface="Cambria Math"/>
                                <a:ea typeface="Cambria Math"/>
                              </a:rPr>
                              <m:t>∨</m:t>
                            </m:r>
                            <m:sSubSup>
                              <m:sSubSupPr>
                                <m:ctrlPr>
                                  <a:rPr lang="en-US" altLang="zh-TW" sz="2400" i="1">
                                    <a:latin typeface="Cambria Math"/>
                                    <a:ea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altLang="zh-TW" sz="2400" i="1">
                                    <a:latin typeface="Cambria Math"/>
                                    <a:ea typeface="Cambria Math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altLang="zh-TW" sz="2400" i="1">
                                    <a:latin typeface="Cambria Math"/>
                                    <a:ea typeface="Cambria Math"/>
                                  </a:rPr>
                                  <m:t>𝑡</m:t>
                                </m:r>
                              </m:sub>
                              <m:sup>
                                <m:r>
                                  <a:rPr lang="en-US" altLang="zh-TW" sz="2400" i="1">
                                    <a:latin typeface="Cambria Math"/>
                                    <a:ea typeface="Cambria Math"/>
                                  </a:rPr>
                                  <m:t>𝑃</m:t>
                                </m:r>
                              </m:sup>
                            </m:sSubSup>
                            <m:r>
                              <a:rPr lang="en-US" altLang="zh-TW" sz="2400" i="1">
                                <a:latin typeface="Cambria Math"/>
                              </a:rPr>
                              <m:t>−</m:t>
                            </m:r>
                            <m:sSubSup>
                              <m:sSubSupPr>
                                <m:ctrlPr>
                                  <a:rPr lang="en-US" altLang="zh-TW" sz="2400" i="1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altLang="zh-TW" sz="2400" i="1">
                                    <a:latin typeface="Cambria Math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en-US" altLang="zh-TW" sz="2400" i="1">
                                    <a:latin typeface="Cambria Math"/>
                                  </a:rPr>
                                  <m:t>𝑡</m:t>
                                </m:r>
                              </m:sub>
                              <m:sup/>
                            </m:sSubSup>
                          </m:e>
                        </m:d>
                      </m:e>
                      <m:sup>
                        <m:r>
                          <a:rPr lang="en-US" altLang="zh-TW" sz="2400" i="1">
                            <a:latin typeface="Cambria Math"/>
                          </a:rPr>
                          <m:t>+</m:t>
                        </m:r>
                      </m:sup>
                    </m:sSup>
                  </m:oMath>
                </a14:m>
                <a:endParaRPr lang="en-US" altLang="zh-TW" sz="2400" dirty="0"/>
              </a:p>
              <a:p>
                <a:pPr marL="0" indent="0">
                  <a:buNone/>
                </a:pPr>
                <a:endParaRPr lang="en-US" altLang="zh-TW" sz="2400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16632"/>
                <a:ext cx="9144000" cy="6624736"/>
              </a:xfrm>
              <a:blipFill rotWithShape="1">
                <a:blip r:embed="rId2"/>
                <a:stretch>
                  <a:fillRect l="-1000" t="-73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手繪多邊形 3"/>
          <p:cNvSpPr/>
          <p:nvPr/>
        </p:nvSpPr>
        <p:spPr>
          <a:xfrm>
            <a:off x="6084168" y="4041068"/>
            <a:ext cx="64180" cy="936104"/>
          </a:xfrm>
          <a:custGeom>
            <a:avLst/>
            <a:gdLst>
              <a:gd name="connsiteX0" fmla="*/ 16042 w 256717"/>
              <a:gd name="connsiteY0" fmla="*/ 0 h 1251284"/>
              <a:gd name="connsiteX1" fmla="*/ 256674 w 256717"/>
              <a:gd name="connsiteY1" fmla="*/ 625642 h 1251284"/>
              <a:gd name="connsiteX2" fmla="*/ 0 w 256717"/>
              <a:gd name="connsiteY2" fmla="*/ 1251284 h 1251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6717" h="1251284">
                <a:moveTo>
                  <a:pt x="16042" y="0"/>
                </a:moveTo>
                <a:cubicBezTo>
                  <a:pt x="137695" y="208547"/>
                  <a:pt x="259348" y="417095"/>
                  <a:pt x="256674" y="625642"/>
                </a:cubicBezTo>
                <a:cubicBezTo>
                  <a:pt x="254000" y="834189"/>
                  <a:pt x="127000" y="1042736"/>
                  <a:pt x="0" y="1251284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文字方塊 4"/>
          <p:cNvSpPr txBox="1"/>
          <p:nvPr/>
        </p:nvSpPr>
        <p:spPr>
          <a:xfrm>
            <a:off x="6349715" y="4324454"/>
            <a:ext cx="767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>
                <a:solidFill>
                  <a:srgbClr val="FF0000"/>
                </a:solidFill>
              </a:rPr>
              <a:t>i</a:t>
            </a:r>
            <a:r>
              <a:rPr lang="en-US" altLang="zh-TW" b="1" dirty="0" smtClean="0">
                <a:solidFill>
                  <a:srgbClr val="FF0000"/>
                </a:solidFill>
              </a:rPr>
              <a:t>n </a:t>
            </a:r>
            <a:r>
              <a:rPr lang="en-US" altLang="zh-TW" b="1" dirty="0">
                <a:solidFill>
                  <a:srgbClr val="FF0000"/>
                </a:solidFill>
              </a:rPr>
              <a:t>U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sp>
        <p:nvSpPr>
          <p:cNvPr id="6" name="手繪多邊形 5"/>
          <p:cNvSpPr/>
          <p:nvPr/>
        </p:nvSpPr>
        <p:spPr>
          <a:xfrm flipV="1">
            <a:off x="2843808" y="3774418"/>
            <a:ext cx="1106905" cy="163967"/>
          </a:xfrm>
          <a:custGeom>
            <a:avLst/>
            <a:gdLst>
              <a:gd name="connsiteX0" fmla="*/ 0 w 1106905"/>
              <a:gd name="connsiteY0" fmla="*/ 0 h 112398"/>
              <a:gd name="connsiteX1" fmla="*/ 561474 w 1106905"/>
              <a:gd name="connsiteY1" fmla="*/ 112295 h 112398"/>
              <a:gd name="connsiteX2" fmla="*/ 1106905 w 1106905"/>
              <a:gd name="connsiteY2" fmla="*/ 16042 h 112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06905" h="112398">
                <a:moveTo>
                  <a:pt x="0" y="0"/>
                </a:moveTo>
                <a:cubicBezTo>
                  <a:pt x="188495" y="54810"/>
                  <a:pt x="376990" y="109621"/>
                  <a:pt x="561474" y="112295"/>
                </a:cubicBezTo>
                <a:cubicBezTo>
                  <a:pt x="745958" y="114969"/>
                  <a:pt x="926431" y="65505"/>
                  <a:pt x="1106905" y="16042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文字方塊 6"/>
          <p:cNvSpPr txBox="1"/>
          <p:nvPr/>
        </p:nvSpPr>
        <p:spPr>
          <a:xfrm>
            <a:off x="2339752" y="3405086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smtClean="0">
                <a:solidFill>
                  <a:srgbClr val="FF0000"/>
                </a:solidFill>
              </a:rPr>
              <a:t>By </a:t>
            </a:r>
            <a:r>
              <a:rPr lang="en-US" altLang="zh-TW" b="1" dirty="0" err="1" smtClean="0">
                <a:solidFill>
                  <a:srgbClr val="FF0000"/>
                </a:solidFill>
              </a:rPr>
              <a:t>Thm</a:t>
            </a:r>
            <a:r>
              <a:rPr lang="en-US" altLang="zh-TW" b="1" dirty="0">
                <a:solidFill>
                  <a:srgbClr val="FF0000"/>
                </a:solidFill>
              </a:rPr>
              <a:t> </a:t>
            </a:r>
            <a:r>
              <a:rPr lang="en-US" altLang="zh-TW" b="1" dirty="0" smtClean="0">
                <a:solidFill>
                  <a:srgbClr val="FF0000"/>
                </a:solidFill>
              </a:rPr>
              <a:t>of PCB, part 2 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7919864" y="3416105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hlinkClick r:id="rId3" action="ppaction://hlinksldjump"/>
              </a:rPr>
              <a:t>Review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88280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橢圓 12"/>
          <p:cNvSpPr/>
          <p:nvPr/>
        </p:nvSpPr>
        <p:spPr>
          <a:xfrm>
            <a:off x="4423829" y="1754190"/>
            <a:ext cx="686085" cy="719812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236410" y="178159"/>
                <a:ext cx="8640960" cy="6652811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endParaRPr lang="en-US" altLang="zh-TW" sz="2800" dirty="0" smtClean="0"/>
              </a:p>
              <a:p>
                <a:pPr marL="0" indent="0">
                  <a:buNone/>
                </a:pPr>
                <a:endParaRPr lang="en-US" altLang="zh-TW" sz="2800" dirty="0"/>
              </a:p>
              <a:p>
                <a:pPr marL="0" indent="0">
                  <a:buNone/>
                </a:pPr>
                <a:endParaRPr lang="en-US" altLang="zh-TW" sz="2800" dirty="0" smtClean="0"/>
              </a:p>
              <a:p>
                <a:pPr marL="0" indent="0">
                  <a:buNone/>
                </a:pPr>
                <a:endParaRPr lang="en-US" altLang="zh-TW" sz="2800" dirty="0"/>
              </a:p>
              <a:p>
                <a:pPr marL="0" indent="0">
                  <a:buNone/>
                </a:pPr>
                <a:endParaRPr lang="en-US" altLang="zh-TW" sz="2800" dirty="0" smtClean="0"/>
              </a:p>
              <a:p>
                <a:pPr marL="0" indent="0">
                  <a:buNone/>
                </a:pPr>
                <a:endParaRPr lang="en-US" altLang="zh-TW" sz="2800" dirty="0" smtClean="0"/>
              </a:p>
              <a:p>
                <a:pPr marL="0" indent="0">
                  <a:buNone/>
                </a:pPr>
                <a:r>
                  <a:rPr lang="en-US" altLang="zh-TW" sz="2800" dirty="0"/>
                  <a:t>N</a:t>
                </a:r>
                <a:r>
                  <a:rPr lang="en-US" altLang="zh-TW" sz="2800" dirty="0" smtClean="0"/>
                  <a:t>ote </a:t>
                </a:r>
                <a:r>
                  <a:rPr lang="en-US" altLang="zh-TW" sz="2800" dirty="0"/>
                  <a:t>that it must be optimal to put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2800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altLang="zh-TW" sz="2800" i="1"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a:rPr lang="en-US" altLang="zh-TW" sz="2800" i="1">
                        <a:latin typeface="Cambria Math"/>
                      </a:rPr>
                      <m:t>=</m:t>
                    </m:r>
                    <m:sSubSup>
                      <m:sSubSupPr>
                        <m:ctrlPr>
                          <a:rPr lang="en-US" altLang="zh-TW" sz="2800" i="1">
                            <a:latin typeface="Cambria Math"/>
                            <a:ea typeface="Cambria Math"/>
                          </a:rPr>
                        </m:ctrlPr>
                      </m:sSubSupPr>
                      <m:e>
                        <m:r>
                          <a:rPr lang="en-US" altLang="zh-TW" sz="2800" i="1">
                            <a:latin typeface="Cambria Math"/>
                            <a:ea typeface="Cambria Math"/>
                          </a:rPr>
                          <m:t>𝑘</m:t>
                        </m:r>
                      </m:e>
                      <m:sub>
                        <m:r>
                          <a:rPr lang="en-US" altLang="zh-TW" sz="2800" i="1">
                            <a:latin typeface="Cambria Math"/>
                            <a:ea typeface="Cambria Math"/>
                          </a:rPr>
                          <m:t>𝑡</m:t>
                        </m:r>
                      </m:sub>
                      <m:sup>
                        <m:r>
                          <a:rPr lang="en-US" altLang="zh-TW" sz="2800" i="1">
                            <a:latin typeface="Cambria Math"/>
                            <a:ea typeface="Cambria Math"/>
                          </a:rPr>
                          <m:t>𝑃</m:t>
                        </m:r>
                      </m:sup>
                    </m:sSubSup>
                  </m:oMath>
                </a14:m>
                <a:r>
                  <a:rPr lang="en-US" altLang="zh-TW" sz="2800" dirty="0"/>
                  <a:t>.</a:t>
                </a:r>
              </a:p>
              <a:p>
                <a:pPr marL="0" indent="0">
                  <a:buNone/>
                </a:pPr>
                <a:endParaRPr lang="en-US" altLang="zh-TW" sz="2800" dirty="0"/>
              </a:p>
              <a:p>
                <a:pPr marL="0" indent="0">
                  <a:buNone/>
                </a:pPr>
                <a:r>
                  <a:rPr lang="en-US" altLang="zh-TW" sz="2800" dirty="0" smtClean="0"/>
                  <a:t>Thus, based on the discussion above, </a:t>
                </a:r>
                <a:r>
                  <a:rPr lang="en-US" altLang="zh-TW" sz="2800" dirty="0"/>
                  <a:t>there exists a critical value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2800" i="1">
                            <a:latin typeface="Cambria Math"/>
                          </a:rPr>
                          <m:t>𝑧</m:t>
                        </m:r>
                        <m:acc>
                          <m:accPr>
                            <m:chr m:val="̅"/>
                            <m:ctrlPr>
                              <a:rPr lang="en-US" altLang="zh-TW" sz="28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altLang="zh-TW" sz="2800" i="1">
                                <a:latin typeface="Cambria Math"/>
                              </a:rPr>
                              <m:t>𝑣</m:t>
                            </m:r>
                          </m:e>
                        </m:acc>
                      </m:e>
                      <m:sub>
                        <m:r>
                          <a:rPr lang="en-US" altLang="zh-TW" sz="2800" i="1">
                            <a:latin typeface="Cambria Math"/>
                          </a:rPr>
                          <m:t>𝑃𝐶𝐵</m:t>
                        </m:r>
                      </m:sub>
                    </m:sSub>
                    <m:d>
                      <m:dPr>
                        <m:ctrlPr>
                          <a:rPr lang="en-US" altLang="zh-TW" sz="28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sz="2800" i="1"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n-US" altLang="zh-TW" sz="2800" i="1"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  <m:r>
                          <a:rPr lang="en-US" altLang="zh-TW" sz="2800" i="1">
                            <a:latin typeface="Cambria Math"/>
                          </a:rPr>
                          <m:t>,</m:t>
                        </m:r>
                        <m:r>
                          <a:rPr lang="en-US" altLang="zh-TW" sz="2800" i="1">
                            <a:latin typeface="Cambria Math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altLang="zh-TW" sz="2800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2800" i="1">
                            <a:latin typeface="Cambria Math"/>
                          </a:rPr>
                          <m:t>𝑧</m:t>
                        </m:r>
                        <m:acc>
                          <m:accPr>
                            <m:chr m:val="̅"/>
                            <m:ctrlPr>
                              <a:rPr lang="en-US" altLang="zh-TW" sz="28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altLang="zh-TW" sz="2800" i="1">
                                <a:latin typeface="Cambria Math"/>
                              </a:rPr>
                              <m:t>𝑣</m:t>
                            </m:r>
                          </m:e>
                        </m:acc>
                      </m:e>
                      <m:sub>
                        <m:r>
                          <a:rPr lang="en-US" altLang="zh-TW" sz="2800" i="1">
                            <a:latin typeface="Cambria Math"/>
                          </a:rPr>
                          <m:t>𝑃𝐶𝐵</m:t>
                        </m:r>
                      </m:sub>
                    </m:sSub>
                    <m:d>
                      <m:dPr>
                        <m:ctrlPr>
                          <a:rPr lang="en-US" altLang="zh-TW" sz="28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sz="2800" i="1"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n-US" altLang="zh-TW" sz="2800" i="1"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  <m:r>
                          <a:rPr lang="en-US" altLang="zh-TW" sz="2800" i="1">
                            <a:latin typeface="Cambria Math"/>
                          </a:rPr>
                          <m:t>,</m:t>
                        </m:r>
                        <m:r>
                          <a:rPr lang="en-US" altLang="zh-TW" sz="2800" i="1">
                            <a:latin typeface="Cambria Math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altLang="zh-TW" sz="2800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TW" sz="2800" i="1">
                        <a:latin typeface="Cambria Math"/>
                        <a:ea typeface="Cambria Math"/>
                      </a:rPr>
                      <m:t>≤</m:t>
                    </m:r>
                    <m:sSubSup>
                      <m:sSubSupPr>
                        <m:ctrlPr>
                          <a:rPr lang="en-US" altLang="zh-TW" sz="2800" i="1">
                            <a:latin typeface="Cambria Math"/>
                            <a:ea typeface="Cambria Math"/>
                          </a:rPr>
                        </m:ctrlPr>
                      </m:sSubSupPr>
                      <m:e>
                        <m:r>
                          <a:rPr lang="en-US" altLang="zh-TW" sz="2800" i="1">
                            <a:latin typeface="Cambria Math"/>
                            <a:ea typeface="Cambria Math"/>
                          </a:rPr>
                          <m:t>𝑘</m:t>
                        </m:r>
                      </m:e>
                      <m:sub>
                        <m:r>
                          <a:rPr lang="en-US" altLang="zh-TW" sz="2800" i="1">
                            <a:latin typeface="Cambria Math"/>
                            <a:ea typeface="Cambria Math"/>
                          </a:rPr>
                          <m:t>𝑡</m:t>
                        </m:r>
                      </m:sub>
                      <m:sup>
                        <m:r>
                          <a:rPr lang="en-US" altLang="zh-TW" sz="2800" i="1">
                            <a:latin typeface="Cambria Math"/>
                            <a:ea typeface="Cambria Math"/>
                          </a:rPr>
                          <m:t>𝑃</m:t>
                        </m:r>
                      </m:sup>
                    </m:sSubSup>
                  </m:oMath>
                </a14:m>
                <a:r>
                  <a:rPr lang="en-US" altLang="zh-TW" sz="2800" dirty="0"/>
                  <a:t>such </a:t>
                </a:r>
                <a:r>
                  <a:rPr lang="en-US" altLang="zh-TW" sz="2800" dirty="0" smtClean="0"/>
                  <a:t>that it </a:t>
                </a:r>
                <a:r>
                  <a:rPr lang="en-US" altLang="zh-TW" sz="2800" dirty="0"/>
                  <a:t>is optimal to </a:t>
                </a:r>
                <a:r>
                  <a:rPr lang="en-US" altLang="zh-TW" sz="2800" dirty="0" smtClean="0"/>
                  <a:t>put </a:t>
                </a:r>
                <a14:m>
                  <m:oMath xmlns:m="http://schemas.openxmlformats.org/officeDocument/2006/math">
                    <m:r>
                      <a:rPr lang="en-US" altLang="zh-TW" sz="2800" i="1">
                        <a:latin typeface="Cambria Math"/>
                        <a:ea typeface="Cambria Math"/>
                      </a:rPr>
                      <m:t>∀</m:t>
                    </m:r>
                    <m:r>
                      <a:rPr lang="en-US" altLang="zh-TW" sz="2800" b="0" i="1" smtClean="0">
                        <a:latin typeface="Cambria Math"/>
                        <a:ea typeface="Cambria Math"/>
                      </a:rPr>
                      <m:t>𝑧</m:t>
                    </m:r>
                    <m:sSub>
                      <m:sSubPr>
                        <m:ctrlPr>
                          <a:rPr lang="en-US" altLang="zh-TW" sz="28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zh-TW" sz="2800" i="1">
                            <a:latin typeface="Cambria Math"/>
                            <a:ea typeface="Cambria Math"/>
                          </a:rPr>
                          <m:t>𝑉</m:t>
                        </m:r>
                      </m:e>
                      <m:sub>
                        <m:r>
                          <a:rPr lang="en-US" altLang="zh-TW" sz="2800" i="1">
                            <a:latin typeface="Cambria Math"/>
                            <a:ea typeface="Cambria Math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altLang="zh-TW" sz="28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8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2800" i="1" dirty="0">
                            <a:latin typeface="Cambria Math"/>
                          </a:rPr>
                          <m:t>𝑧𝑉</m:t>
                        </m:r>
                      </m:e>
                      <m:sub>
                        <m:r>
                          <a:rPr lang="en-US" altLang="zh-TW" sz="2800" i="1" dirty="0">
                            <a:latin typeface="Cambria Math"/>
                          </a:rPr>
                          <m:t>𝑡</m:t>
                        </m:r>
                      </m:sub>
                    </m:sSub>
                    <m:sSub>
                      <m:sSubPr>
                        <m:ctrlPr>
                          <a:rPr lang="en-US" altLang="zh-TW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2800" i="1">
                            <a:latin typeface="Cambria Math"/>
                            <a:ea typeface="Cambria Math"/>
                          </a:rPr>
                          <m:t>≤</m:t>
                        </m:r>
                        <m:r>
                          <a:rPr lang="en-US" altLang="zh-TW" sz="2800" b="0" i="1" smtClean="0">
                            <a:latin typeface="Cambria Math"/>
                            <a:ea typeface="Cambria Math"/>
                          </a:rPr>
                          <m:t>𝑧</m:t>
                        </m:r>
                        <m:acc>
                          <m:accPr>
                            <m:chr m:val="̅"/>
                            <m:ctrlPr>
                              <a:rPr lang="en-US" altLang="zh-TW" sz="28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altLang="zh-TW" sz="2800" i="1">
                                <a:latin typeface="Cambria Math"/>
                              </a:rPr>
                              <m:t>𝑣</m:t>
                            </m:r>
                          </m:e>
                        </m:acc>
                      </m:e>
                      <m:sub>
                        <m:r>
                          <a:rPr lang="en-US" altLang="zh-TW" sz="2800" i="1">
                            <a:latin typeface="Cambria Math"/>
                          </a:rPr>
                          <m:t>𝑃𝐶𝐵</m:t>
                        </m:r>
                      </m:sub>
                    </m:sSub>
                    <m:d>
                      <m:dPr>
                        <m:ctrlPr>
                          <a:rPr lang="en-US" altLang="zh-TW" sz="28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sz="2800" i="1"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n-US" altLang="zh-TW" sz="2800" i="1"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  <m:r>
                          <a:rPr lang="en-US" altLang="zh-TW" sz="2800" i="1">
                            <a:latin typeface="Cambria Math"/>
                          </a:rPr>
                          <m:t>,</m:t>
                        </m:r>
                        <m:r>
                          <a:rPr lang="en-US" altLang="zh-TW" sz="2800" i="1">
                            <a:latin typeface="Cambria Math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altLang="zh-TW" sz="2800" dirty="0">
                    <a:ea typeface="Cambria Math"/>
                  </a:rPr>
                  <a:t> </a:t>
                </a:r>
                <a:endParaRPr lang="en-US" altLang="zh-TW" sz="2800" dirty="0" smtClean="0">
                  <a:ea typeface="Cambria Math"/>
                </a:endParaRPr>
              </a:p>
              <a:p>
                <a:pPr marL="0" indent="0">
                  <a:buNone/>
                </a:pPr>
                <a:endParaRPr lang="en-US" altLang="zh-TW" sz="2800" i="1" dirty="0" smtClean="0">
                  <a:latin typeface="Cambria Math"/>
                  <a:ea typeface="Cambria Math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altLang="zh-TW" sz="2800" i="1">
                        <a:latin typeface="Cambria Math"/>
                        <a:ea typeface="Cambria Math"/>
                      </a:rPr>
                      <m:t>⇒</m:t>
                    </m:r>
                  </m:oMath>
                </a14:m>
                <a:r>
                  <a:rPr lang="en-US" altLang="zh-TW" sz="2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2800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altLang="zh-TW" sz="2800" i="1">
                            <a:latin typeface="Cambria Math"/>
                          </a:rPr>
                          <m:t>𝑡</m:t>
                        </m:r>
                      </m:sub>
                    </m:sSub>
                    <m:sSub>
                      <m:sSubPr>
                        <m:ctrlPr>
                          <a:rPr lang="en-US" altLang="zh-TW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2800" i="1">
                            <a:latin typeface="Cambria Math"/>
                            <a:ea typeface="Cambria Math"/>
                          </a:rPr>
                          <m:t>≤</m:t>
                        </m:r>
                        <m:acc>
                          <m:accPr>
                            <m:chr m:val="̅"/>
                            <m:ctrlPr>
                              <a:rPr lang="en-US" altLang="zh-TW" sz="28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altLang="zh-TW" sz="2800" i="1">
                                <a:latin typeface="Cambria Math"/>
                              </a:rPr>
                              <m:t>𝑣</m:t>
                            </m:r>
                          </m:e>
                        </m:acc>
                      </m:e>
                      <m:sub>
                        <m:r>
                          <a:rPr lang="en-US" altLang="zh-TW" sz="2800" i="1">
                            <a:latin typeface="Cambria Math"/>
                          </a:rPr>
                          <m:t>𝑃𝐶𝐵</m:t>
                        </m:r>
                      </m:sub>
                    </m:sSub>
                    <m:d>
                      <m:dPr>
                        <m:ctrlPr>
                          <a:rPr lang="en-US" altLang="zh-TW" sz="28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sz="2800" i="1"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n-US" altLang="zh-TW" sz="2800" i="1"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  <m:r>
                          <a:rPr lang="en-US" altLang="zh-TW" sz="2800" i="1">
                            <a:latin typeface="Cambria Math"/>
                          </a:rPr>
                          <m:t>,</m:t>
                        </m:r>
                        <m:r>
                          <a:rPr lang="en-US" altLang="zh-TW" sz="2800" i="1">
                            <a:latin typeface="Cambria Math"/>
                          </a:rPr>
                          <m:t>𝑡</m:t>
                        </m:r>
                      </m:e>
                    </m:d>
                  </m:oMath>
                </a14:m>
                <a:endParaRPr lang="en-US" altLang="zh-TW" sz="2800" dirty="0" smtClean="0"/>
              </a:p>
              <a:p>
                <a:pPr marL="0" indent="0">
                  <a:buNone/>
                </a:pPr>
                <a:endParaRPr lang="en-US" altLang="zh-TW" sz="2800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altLang="zh-TW" sz="2800" i="1">
                        <a:latin typeface="Cambria Math"/>
                        <a:ea typeface="Cambria Math"/>
                      </a:rPr>
                      <m:t>⇒</m:t>
                    </m:r>
                  </m:oMath>
                </a14:m>
                <a:r>
                  <a:rPr lang="en-US" altLang="zh-TW" sz="2800" dirty="0" smtClean="0"/>
                  <a:t>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800" i="1">
                            <a:latin typeface="Cambria Math"/>
                          </a:rPr>
                        </m:ctrlPr>
                      </m:sSubPr>
                      <m:e>
                        <m:sSubSup>
                          <m:sSubSupPr>
                            <m:ctrlPr>
                              <a:rPr lang="en-US" altLang="zh-TW" sz="2800" i="1">
                                <a:latin typeface="Cambria Math"/>
                                <a:ea typeface="Cambria Math"/>
                              </a:rPr>
                            </m:ctrlPr>
                          </m:sSubSupPr>
                          <m:e>
                            <m:r>
                              <a:rPr lang="en-US" altLang="zh-TW" sz="2800" i="1">
                                <a:latin typeface="Cambria Math"/>
                                <a:ea typeface="Cambria Math"/>
                              </a:rPr>
                              <m:t>𝑘</m:t>
                            </m:r>
                          </m:e>
                          <m:sub>
                            <m:r>
                              <a:rPr lang="en-US" altLang="zh-TW" sz="2800" i="1">
                                <a:latin typeface="Cambria Math"/>
                                <a:ea typeface="Cambria Math"/>
                              </a:rPr>
                              <m:t>𝑡</m:t>
                            </m:r>
                          </m:sub>
                          <m:sup>
                            <m:r>
                              <a:rPr lang="en-US" altLang="zh-TW" sz="2800" i="1">
                                <a:latin typeface="Cambria Math"/>
                                <a:ea typeface="Cambria Math"/>
                              </a:rPr>
                              <m:t>𝑃</m:t>
                            </m:r>
                          </m:sup>
                        </m:sSubSup>
                        <m:r>
                          <a:rPr lang="en-US" altLang="zh-TW" sz="2800" i="1">
                            <a:latin typeface="Cambria Math"/>
                            <a:ea typeface="Cambria Math"/>
                          </a:rPr>
                          <m:t>≤</m:t>
                        </m:r>
                        <m:r>
                          <a:rPr lang="en-US" altLang="zh-TW" sz="2800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altLang="zh-TW" sz="2800" i="1">
                            <a:latin typeface="Cambria Math"/>
                          </a:rPr>
                          <m:t>𝑡</m:t>
                        </m:r>
                      </m:sub>
                    </m:sSub>
                    <m:sSub>
                      <m:sSubPr>
                        <m:ctrlPr>
                          <a:rPr lang="en-US" altLang="zh-TW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2800" i="1">
                            <a:latin typeface="Cambria Math"/>
                            <a:ea typeface="Cambria Math"/>
                          </a:rPr>
                          <m:t>≤</m:t>
                        </m:r>
                        <m:acc>
                          <m:accPr>
                            <m:chr m:val="̅"/>
                            <m:ctrlPr>
                              <a:rPr lang="en-US" altLang="zh-TW" sz="28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altLang="zh-TW" sz="2800" i="1">
                                <a:latin typeface="Cambria Math"/>
                              </a:rPr>
                              <m:t>𝑣</m:t>
                            </m:r>
                          </m:e>
                        </m:acc>
                      </m:e>
                      <m:sub>
                        <m:r>
                          <a:rPr lang="en-US" altLang="zh-TW" sz="2800" i="1">
                            <a:latin typeface="Cambria Math"/>
                          </a:rPr>
                          <m:t>𝑃𝐶𝐵</m:t>
                        </m:r>
                      </m:sub>
                    </m:sSub>
                    <m:d>
                      <m:dPr>
                        <m:ctrlPr>
                          <a:rPr lang="en-US" altLang="zh-TW" sz="28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sz="2800" i="1"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n-US" altLang="zh-TW" sz="2800" i="1"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  <m:r>
                          <a:rPr lang="en-US" altLang="zh-TW" sz="2800" i="1">
                            <a:latin typeface="Cambria Math"/>
                          </a:rPr>
                          <m:t>,</m:t>
                        </m:r>
                        <m:r>
                          <a:rPr lang="en-US" altLang="zh-TW" sz="2800" i="1">
                            <a:latin typeface="Cambria Math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altLang="zh-TW" sz="2800" dirty="0" smtClean="0"/>
                  <a:t>, it is optimal to put.</a:t>
                </a:r>
                <a:endParaRPr lang="en-US" altLang="zh-TW" sz="2800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6410" y="178159"/>
                <a:ext cx="8640960" cy="6652811"/>
              </a:xfrm>
              <a:blipFill rotWithShape="1">
                <a:blip r:embed="rId2"/>
                <a:stretch>
                  <a:fillRect l="-1270" r="-28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群組 3"/>
          <p:cNvGrpSpPr/>
          <p:nvPr/>
        </p:nvGrpSpPr>
        <p:grpSpPr>
          <a:xfrm>
            <a:off x="4752904" y="178159"/>
            <a:ext cx="624337" cy="2451487"/>
            <a:chOff x="8388103" y="3360260"/>
            <a:chExt cx="624337" cy="2451487"/>
          </a:xfrm>
        </p:grpSpPr>
        <p:cxnSp>
          <p:nvCxnSpPr>
            <p:cNvPr id="5" name="直線單箭頭接點 4"/>
            <p:cNvCxnSpPr/>
            <p:nvPr/>
          </p:nvCxnSpPr>
          <p:spPr>
            <a:xfrm rot="5400000" flipH="1" flipV="1">
              <a:off x="7307791" y="4703664"/>
              <a:ext cx="2214578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文字方塊 5"/>
                <p:cNvSpPr txBox="1"/>
                <p:nvPr/>
              </p:nvSpPr>
              <p:spPr>
                <a:xfrm>
                  <a:off x="8388103" y="3360260"/>
                  <a:ext cx="624337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800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sz="2800" b="1" i="1" smtClean="0">
                                <a:latin typeface="Cambria Math"/>
                              </a:rPr>
                              <m:t>𝑽</m:t>
                            </m:r>
                          </m:e>
                          <m:sub>
                            <m:r>
                              <a:rPr lang="en-US" altLang="zh-TW" sz="2800" b="1" i="1" smtClean="0">
                                <a:latin typeface="Cambria Math"/>
                              </a:rPr>
                              <m:t>𝒕</m:t>
                            </m:r>
                          </m:sub>
                        </m:sSub>
                      </m:oMath>
                    </m:oMathPara>
                  </a14:m>
                  <a:endParaRPr lang="zh-TW" altLang="en-US" sz="3200" b="1" dirty="0"/>
                </a:p>
              </p:txBody>
            </p:sp>
          </mc:Choice>
          <mc:Fallback xmlns="">
            <p:sp>
              <p:nvSpPr>
                <p:cNvPr id="6" name="文字方塊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88103" y="3360260"/>
                  <a:ext cx="624337" cy="523220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>
              <a:xfrm>
                <a:off x="4219676" y="2129523"/>
                <a:ext cx="69115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2400" b="1" i="1" smtClean="0">
                            <a:latin typeface="Cambria Math"/>
                          </a:rPr>
                          <m:t>𝑷</m:t>
                        </m:r>
                      </m:e>
                      <m:sub>
                        <m:r>
                          <a:rPr lang="en-US" altLang="zh-TW" sz="2400" b="1" i="1" smtClean="0">
                            <a:latin typeface="Cambria Math"/>
                          </a:rPr>
                          <m:t>𝒕</m:t>
                        </m:r>
                      </m:sub>
                    </m:sSub>
                  </m:oMath>
                </a14:m>
                <a:r>
                  <a:rPr lang="en-US" altLang="zh-TW" sz="2400" b="1" baseline="-25000" dirty="0" smtClean="0"/>
                  <a:t>  </a:t>
                </a:r>
                <a:r>
                  <a:rPr lang="en-US" altLang="zh-TW" sz="2400" b="1" dirty="0" smtClean="0"/>
                  <a:t>-</a:t>
                </a:r>
                <a:endParaRPr lang="zh-TW" altLang="en-US" sz="2400" b="1" dirty="0"/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9676" y="2129523"/>
                <a:ext cx="691151" cy="461665"/>
              </a:xfrm>
              <a:prstGeom prst="rect">
                <a:avLst/>
              </a:prstGeom>
              <a:blipFill rotWithShape="1">
                <a:blip r:embed="rId4"/>
                <a:stretch>
                  <a:fillRect l="-1754" t="-10526" r="-12281" b="-289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3039450" y="1412776"/>
                <a:ext cx="190969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b="1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2400" b="1" i="1" dirty="0" smtClean="0">
                            <a:latin typeface="Cambria Math"/>
                          </a:rPr>
                          <m:t>𝒛</m:t>
                        </m:r>
                        <m:acc>
                          <m:accPr>
                            <m:chr m:val="̅"/>
                            <m:ctrlPr>
                              <a:rPr lang="en-US" altLang="zh-TW" sz="2400" b="1" i="1" dirty="0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altLang="zh-TW" sz="2400" b="1" i="1" dirty="0" smtClean="0">
                                <a:latin typeface="Cambria Math"/>
                              </a:rPr>
                              <m:t>𝒗</m:t>
                            </m:r>
                          </m:e>
                        </m:acc>
                      </m:e>
                      <m:sub>
                        <m:r>
                          <a:rPr lang="en-US" altLang="zh-TW" sz="2400" b="1" i="1" dirty="0" smtClean="0">
                            <a:latin typeface="Cambria Math"/>
                          </a:rPr>
                          <m:t>𝑷𝑪𝑩</m:t>
                        </m:r>
                      </m:sub>
                    </m:sSub>
                  </m:oMath>
                </a14:m>
                <a:r>
                  <a:rPr lang="en-US" altLang="zh-TW" sz="2400" b="1" dirty="0" smtClean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2400" b="1" i="1" smtClean="0">
                            <a:latin typeface="Cambria Math"/>
                          </a:rPr>
                          <m:t>𝑷</m:t>
                        </m:r>
                      </m:e>
                      <m:sub>
                        <m:r>
                          <a:rPr lang="en-US" altLang="zh-TW" sz="2400" b="1" i="1" smtClean="0">
                            <a:latin typeface="Cambria Math"/>
                          </a:rPr>
                          <m:t>𝒕</m:t>
                        </m:r>
                      </m:sub>
                    </m:sSub>
                  </m:oMath>
                </a14:m>
                <a:r>
                  <a:rPr lang="en-US" altLang="zh-TW" sz="2400" b="1" dirty="0" smtClean="0"/>
                  <a:t>,t)</a:t>
                </a:r>
                <a:r>
                  <a:rPr lang="en-US" altLang="zh-TW" sz="2400" b="1" baseline="-25000" dirty="0" smtClean="0"/>
                  <a:t>  </a:t>
                </a:r>
                <a:r>
                  <a:rPr lang="en-US" altLang="zh-TW" sz="3200" b="1" dirty="0" smtClean="0"/>
                  <a:t>-</a:t>
                </a:r>
                <a:endParaRPr lang="zh-TW" altLang="en-US" sz="3200" b="1" dirty="0"/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9450" y="1412776"/>
                <a:ext cx="1909690" cy="584775"/>
              </a:xfrm>
              <a:prstGeom prst="rect">
                <a:avLst/>
              </a:prstGeom>
              <a:blipFill rotWithShape="1">
                <a:blip r:embed="rId5"/>
                <a:stretch>
                  <a:fillRect t="-13542" r="-7348" b="-333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/>
              <p:cNvSpPr txBox="1"/>
              <p:nvPr/>
            </p:nvSpPr>
            <p:spPr>
              <a:xfrm>
                <a:off x="4618885" y="1229969"/>
                <a:ext cx="70987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3200" b="1" dirty="0" smtClean="0">
                    <a:solidFill>
                      <a:srgbClr val="FF0000"/>
                    </a:solidFill>
                  </a:rPr>
                  <a:t>-</a:t>
                </a:r>
                <a14:m>
                  <m:oMath xmlns:m="http://schemas.openxmlformats.org/officeDocument/2006/math">
                    <m:r>
                      <a:rPr lang="en-US" altLang="zh-TW" sz="1400" b="1" i="0" smtClean="0">
                        <a:solidFill>
                          <a:srgbClr val="FF0000"/>
                        </a:solidFill>
                        <a:latin typeface="Cambria Math"/>
                      </a:rPr>
                      <m:t>𝐳</m:t>
                    </m:r>
                    <m:sSubSup>
                      <m:sSubSupPr>
                        <m:ctrlPr>
                          <a:rPr lang="en-US" altLang="zh-TW" sz="1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US" altLang="zh-TW" sz="1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𝑽</m:t>
                        </m:r>
                      </m:e>
                      <m:sub>
                        <m:r>
                          <a:rPr lang="en-US" altLang="zh-TW" sz="1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𝒕</m:t>
                        </m:r>
                      </m:sub>
                      <m:sup>
                        <m:r>
                          <a:rPr lang="en-US" altLang="zh-TW" sz="1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altLang="zh-TW" sz="1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𝟏</m:t>
                        </m:r>
                        <m:r>
                          <a:rPr lang="en-US" altLang="zh-TW" sz="1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)</m:t>
                        </m:r>
                      </m:sup>
                    </m:sSubSup>
                  </m:oMath>
                </a14:m>
                <a:endParaRPr lang="zh-TW" altLang="en-US" sz="3200" b="1" dirty="0"/>
              </a:p>
            </p:txBody>
          </p:sp>
        </mc:Choice>
        <mc:Fallback xmlns="">
          <p:sp>
            <p:nvSpPr>
              <p:cNvPr id="11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8885" y="1229969"/>
                <a:ext cx="709874" cy="584775"/>
              </a:xfrm>
              <a:prstGeom prst="rect">
                <a:avLst/>
              </a:prstGeom>
              <a:blipFill rotWithShape="1">
                <a:blip r:embed="rId6"/>
                <a:stretch>
                  <a:fillRect l="-22414" t="-13542" b="-333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/>
              <p:cNvSpPr txBox="1"/>
              <p:nvPr/>
            </p:nvSpPr>
            <p:spPr>
              <a:xfrm>
                <a:off x="4618885" y="937582"/>
                <a:ext cx="71468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3200" b="1" dirty="0" smtClean="0">
                    <a:solidFill>
                      <a:srgbClr val="FF0000"/>
                    </a:solidFill>
                  </a:rPr>
                  <a:t>-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sz="1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US" altLang="zh-TW" sz="1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𝒛</m:t>
                        </m:r>
                        <m:r>
                          <a:rPr lang="en-US" altLang="zh-TW" sz="1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𝑽</m:t>
                        </m:r>
                      </m:e>
                      <m:sub>
                        <m:r>
                          <a:rPr lang="en-US" altLang="zh-TW" sz="1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𝒕</m:t>
                        </m:r>
                      </m:sub>
                      <m:sup>
                        <m:r>
                          <a:rPr lang="en-US" altLang="zh-TW" sz="1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altLang="zh-TW" sz="1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𝟐</m:t>
                        </m:r>
                        <m:r>
                          <a:rPr lang="en-US" altLang="zh-TW" sz="1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)</m:t>
                        </m:r>
                      </m:sup>
                    </m:sSubSup>
                  </m:oMath>
                </a14:m>
                <a:endParaRPr lang="zh-TW" altLang="en-US" sz="3200" b="1" dirty="0"/>
              </a:p>
            </p:txBody>
          </p:sp>
        </mc:Choice>
        <mc:Fallback xmlns="">
          <p:sp>
            <p:nvSpPr>
              <p:cNvPr id="12" name="文字方塊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8885" y="937582"/>
                <a:ext cx="714683" cy="584775"/>
              </a:xfrm>
              <a:prstGeom prst="rect">
                <a:avLst/>
              </a:prstGeom>
              <a:blipFill rotWithShape="1">
                <a:blip r:embed="rId7"/>
                <a:stretch>
                  <a:fillRect l="-22222" t="-13542" b="-333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/>
              <p:cNvSpPr txBox="1"/>
              <p:nvPr/>
            </p:nvSpPr>
            <p:spPr>
              <a:xfrm>
                <a:off x="4207307" y="771061"/>
                <a:ext cx="69916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sz="2400" b="1" i="1" smtClean="0">
                            <a:latin typeface="Cambria Math"/>
                            <a:ea typeface="Cambria Math"/>
                          </a:rPr>
                        </m:ctrlPr>
                      </m:sSubSupPr>
                      <m:e>
                        <m:r>
                          <a:rPr lang="en-US" altLang="zh-TW" sz="2400" b="1" i="1" smtClean="0">
                            <a:latin typeface="Cambria Math"/>
                            <a:ea typeface="Cambria Math"/>
                          </a:rPr>
                          <m:t>𝒌</m:t>
                        </m:r>
                      </m:e>
                      <m:sub>
                        <m:r>
                          <a:rPr lang="en-US" altLang="zh-TW" sz="2400" b="1" i="1" smtClean="0">
                            <a:latin typeface="Cambria Math"/>
                            <a:ea typeface="Cambria Math"/>
                          </a:rPr>
                          <m:t>𝒕</m:t>
                        </m:r>
                      </m:sub>
                      <m:sup>
                        <m:r>
                          <a:rPr lang="en-US" altLang="zh-TW" sz="2400" b="1" i="1" smtClean="0">
                            <a:latin typeface="Cambria Math"/>
                            <a:ea typeface="Cambria Math"/>
                          </a:rPr>
                          <m:t>𝑷</m:t>
                        </m:r>
                        <m:r>
                          <a:rPr lang="en-US" altLang="zh-TW" sz="2400" b="1" i="1" smtClean="0">
                            <a:latin typeface="Cambria Math"/>
                            <a:ea typeface="Cambria Math"/>
                          </a:rPr>
                          <m:t> </m:t>
                        </m:r>
                      </m:sup>
                    </m:sSubSup>
                  </m:oMath>
                </a14:m>
                <a:r>
                  <a:rPr lang="en-US" altLang="zh-TW" sz="2800" b="1" dirty="0" smtClean="0"/>
                  <a:t>-</a:t>
                </a:r>
                <a:endParaRPr lang="zh-TW" altLang="en-US" sz="2400" b="1" dirty="0"/>
              </a:p>
            </p:txBody>
          </p:sp>
        </mc:Choice>
        <mc:Fallback xmlns="">
          <p:sp>
            <p:nvSpPr>
              <p:cNvPr id="14" name="文字方塊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7307" y="771061"/>
                <a:ext cx="699166" cy="523220"/>
              </a:xfrm>
              <a:prstGeom prst="rect">
                <a:avLst/>
              </a:prstGeom>
              <a:blipFill rotWithShape="1">
                <a:blip r:embed="rId8"/>
                <a:stretch>
                  <a:fillRect t="-10465" r="-17391" b="-3255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1191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>
          <a:xfrm>
            <a:off x="755576" y="2636912"/>
            <a:ext cx="7772400" cy="1470025"/>
          </a:xfrm>
        </p:spPr>
        <p:txBody>
          <a:bodyPr/>
          <a:lstStyle/>
          <a:p>
            <a:r>
              <a:rPr lang="en-US" altLang="zh-TW" dirty="0"/>
              <a:t>Part </a:t>
            </a:r>
            <a:r>
              <a:rPr lang="en-US" altLang="zh-TW" dirty="0" smtClean="0"/>
              <a:t>3.A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2830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395536" y="116632"/>
                <a:ext cx="8568952" cy="6624736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altLang="zh-TW" b="1" u="sng" dirty="0" smtClean="0"/>
                  <a:t>Theorem 3.A</a:t>
                </a:r>
                <a:r>
                  <a:rPr lang="en-US" altLang="zh-TW" dirty="0" smtClean="0"/>
                  <a:t>      For each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</a:rPr>
                      <m:t>𝑡</m:t>
                    </m:r>
                    <m:r>
                      <a:rPr lang="en-US" altLang="zh-TW" i="1">
                        <a:latin typeface="Cambria Math"/>
                        <a:ea typeface="Cambria Math"/>
                      </a:rPr>
                      <m:t>∈[0,</m:t>
                    </m:r>
                    <m:r>
                      <a:rPr lang="en-US" altLang="zh-TW" b="0" i="1" smtClean="0">
                        <a:latin typeface="Cambria Math"/>
                        <a:ea typeface="Cambria Math"/>
                      </a:rPr>
                      <m:t>𝑇</m:t>
                    </m:r>
                    <m:r>
                      <a:rPr lang="en-US" altLang="zh-TW" i="1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zh-TW" altLang="en-US" dirty="0"/>
                  <a:t> </a:t>
                </a:r>
                <a:r>
                  <a:rPr lang="en-US" altLang="zh-TW" dirty="0" smtClean="0"/>
                  <a:t>,  </a:t>
                </a:r>
              </a:p>
              <a:p>
                <a:pPr marL="0" indent="0">
                  <a:buNone/>
                </a:pPr>
                <a:r>
                  <a:rPr lang="en-US" altLang="zh-TW" dirty="0" smtClean="0"/>
                  <a:t>  </a:t>
                </a:r>
              </a:p>
              <a:p>
                <a:pPr marL="0" indent="0">
                  <a:buNone/>
                </a:pPr>
                <a:r>
                  <a:rPr lang="en-US" altLang="zh-TW" sz="2600" dirty="0"/>
                  <a:t> </a:t>
                </a:r>
                <a:r>
                  <a:rPr lang="en-US" altLang="zh-TW" sz="2600" dirty="0" smtClean="0"/>
                  <a:t>       1.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sz="260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altLang="zh-TW" sz="2600" b="0" i="1" smtClean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altLang="zh-TW" sz="2600" b="0" i="1" smtClean="0">
                            <a:latin typeface="Cambria Math"/>
                          </a:rPr>
                          <m:t>𝑡</m:t>
                        </m:r>
                      </m:sub>
                      <m:sup>
                        <m:r>
                          <a:rPr lang="en-US" altLang="zh-TW" sz="2600" b="0" i="1" smtClean="0">
                            <a:latin typeface="Cambria Math"/>
                          </a:rPr>
                          <m:t>(1)</m:t>
                        </m:r>
                      </m:sup>
                    </m:sSubSup>
                    <m:r>
                      <a:rPr lang="en-US" altLang="zh-TW" sz="2600" b="0" i="1" smtClean="0">
                        <a:latin typeface="Cambria Math"/>
                      </a:rPr>
                      <m:t>&lt;</m:t>
                    </m:r>
                    <m:sSubSup>
                      <m:sSubSupPr>
                        <m:ctrlPr>
                          <a:rPr lang="en-US" altLang="zh-TW" sz="2600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altLang="zh-TW" sz="2600" b="0" i="1" smtClean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altLang="zh-TW" sz="2600" b="0" i="1" smtClean="0">
                            <a:latin typeface="Cambria Math"/>
                          </a:rPr>
                          <m:t>𝑡</m:t>
                        </m:r>
                      </m:sub>
                      <m:sup>
                        <m:r>
                          <a:rPr lang="en-US" altLang="zh-TW" sz="2600" b="0" i="1" smtClean="0">
                            <a:latin typeface="Cambria Math"/>
                          </a:rPr>
                          <m:t>(2)</m:t>
                        </m:r>
                      </m:sup>
                    </m:sSubSup>
                    <m:r>
                      <a:rPr lang="en-US" altLang="zh-TW" sz="2600" b="0" i="1" smtClean="0">
                        <a:latin typeface="Cambria Math"/>
                        <a:ea typeface="Cambria Math"/>
                      </a:rPr>
                      <m:t>⟹</m:t>
                    </m:r>
                    <m:sSub>
                      <m:sSubPr>
                        <m:ctrlPr>
                          <a:rPr lang="en-US" altLang="zh-TW" sz="2600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zh-TW" sz="2600" b="0" i="1" smtClean="0">
                            <a:latin typeface="Cambria Math"/>
                            <a:ea typeface="Cambria Math"/>
                          </a:rPr>
                          <m:t>𝑏</m:t>
                        </m:r>
                      </m:e>
                      <m:sub>
                        <m:r>
                          <a:rPr lang="en-US" altLang="zh-TW" sz="2600" b="0" i="1" smtClean="0">
                            <a:latin typeface="Cambria Math"/>
                            <a:ea typeface="Cambria Math"/>
                          </a:rPr>
                          <m:t>𝐶𝐵</m:t>
                        </m:r>
                      </m:sub>
                    </m:sSub>
                    <m:r>
                      <a:rPr lang="en-US" altLang="zh-TW" sz="2600" b="0" i="1" smtClean="0">
                        <a:latin typeface="Cambria Math"/>
                        <a:ea typeface="Cambria Math"/>
                      </a:rPr>
                      <m:t>(</m:t>
                    </m:r>
                    <m:sSubSup>
                      <m:sSubSupPr>
                        <m:ctrlPr>
                          <a:rPr lang="en-US" altLang="zh-TW" sz="2600" b="0" i="1" smtClean="0">
                            <a:latin typeface="Cambria Math"/>
                            <a:ea typeface="Cambria Math"/>
                          </a:rPr>
                        </m:ctrlPr>
                      </m:sSubSupPr>
                      <m:e>
                        <m:r>
                          <a:rPr lang="en-US" altLang="zh-TW" sz="2600" b="0" i="1" smtClean="0">
                            <a:latin typeface="Cambria Math"/>
                            <a:ea typeface="Cambria Math"/>
                          </a:rPr>
                          <m:t>𝑉</m:t>
                        </m:r>
                      </m:e>
                      <m:sub>
                        <m:r>
                          <a:rPr lang="en-US" altLang="zh-TW" sz="2600" b="0" i="1" smtClean="0">
                            <a:latin typeface="Cambria Math"/>
                            <a:ea typeface="Cambria Math"/>
                          </a:rPr>
                          <m:t>𝑡</m:t>
                        </m:r>
                      </m:sub>
                      <m:sup>
                        <m:d>
                          <m:dPr>
                            <m:ctrlPr>
                              <a:rPr lang="en-US" altLang="zh-TW" sz="2600" b="0" i="1" smtClean="0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altLang="zh-TW" sz="2600" b="0" i="1" smtClean="0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e>
                        </m:d>
                      </m:sup>
                    </m:sSubSup>
                    <m:r>
                      <a:rPr lang="en-US" altLang="zh-TW" sz="2600" b="0" i="1" smtClean="0">
                        <a:latin typeface="Cambria Math"/>
                        <a:ea typeface="Cambria Math"/>
                      </a:rPr>
                      <m:t>,</m:t>
                    </m:r>
                    <m:r>
                      <a:rPr lang="en-US" altLang="zh-TW" sz="2600" b="0" i="1" smtClean="0">
                        <a:latin typeface="Cambria Math"/>
                        <a:ea typeface="Cambria Math"/>
                      </a:rPr>
                      <m:t>𝑡</m:t>
                    </m:r>
                    <m:r>
                      <a:rPr lang="en-US" altLang="zh-TW" sz="2600" b="0" i="1" smtClean="0">
                        <a:latin typeface="Cambria Math"/>
                        <a:ea typeface="Cambria Math"/>
                      </a:rPr>
                      <m:t>)≤</m:t>
                    </m:r>
                    <m:sSub>
                      <m:sSubPr>
                        <m:ctrlPr>
                          <a:rPr lang="en-US" altLang="zh-TW" sz="2600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zh-TW" sz="2600" b="0" i="1" smtClean="0">
                            <a:latin typeface="Cambria Math"/>
                            <a:ea typeface="Cambria Math"/>
                          </a:rPr>
                          <m:t>𝑏</m:t>
                        </m:r>
                      </m:e>
                      <m:sub>
                        <m:r>
                          <a:rPr lang="en-US" altLang="zh-TW" sz="2600" b="0" i="1" smtClean="0">
                            <a:latin typeface="Cambria Math"/>
                            <a:ea typeface="Cambria Math"/>
                          </a:rPr>
                          <m:t>𝐶𝐵</m:t>
                        </m:r>
                      </m:sub>
                    </m:sSub>
                    <m:r>
                      <a:rPr lang="en-US" altLang="zh-TW" sz="2600" b="0" i="1" smtClean="0">
                        <a:latin typeface="Cambria Math"/>
                        <a:ea typeface="Cambria Math"/>
                      </a:rPr>
                      <m:t>(</m:t>
                    </m:r>
                    <m:sSubSup>
                      <m:sSubSupPr>
                        <m:ctrlPr>
                          <a:rPr lang="en-US" altLang="zh-TW" sz="2600" i="1">
                            <a:latin typeface="Cambria Math"/>
                            <a:ea typeface="Cambria Math"/>
                          </a:rPr>
                        </m:ctrlPr>
                      </m:sSubSupPr>
                      <m:e>
                        <m:r>
                          <a:rPr lang="en-US" altLang="zh-TW" sz="2600" i="1">
                            <a:latin typeface="Cambria Math"/>
                            <a:ea typeface="Cambria Math"/>
                          </a:rPr>
                          <m:t>𝑉</m:t>
                        </m:r>
                      </m:e>
                      <m:sub>
                        <m:r>
                          <a:rPr lang="en-US" altLang="zh-TW" sz="2600" i="1">
                            <a:latin typeface="Cambria Math"/>
                            <a:ea typeface="Cambria Math"/>
                          </a:rPr>
                          <m:t>𝑡</m:t>
                        </m:r>
                      </m:sub>
                      <m:sup>
                        <m:d>
                          <m:dPr>
                            <m:ctrlPr>
                              <a:rPr lang="en-US" altLang="zh-TW" sz="2600" i="1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altLang="zh-TW" sz="2600" b="0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e>
                        </m:d>
                      </m:sup>
                    </m:sSubSup>
                    <m:r>
                      <a:rPr lang="en-US" altLang="zh-TW" sz="2600" i="1">
                        <a:latin typeface="Cambria Math"/>
                        <a:ea typeface="Cambria Math"/>
                      </a:rPr>
                      <m:t>,</m:t>
                    </m:r>
                    <m:r>
                      <a:rPr lang="en-US" altLang="zh-TW" sz="2600" i="1">
                        <a:latin typeface="Cambria Math"/>
                        <a:ea typeface="Cambria Math"/>
                      </a:rPr>
                      <m:t>𝑡</m:t>
                    </m:r>
                    <m:r>
                      <a:rPr lang="en-US" altLang="zh-TW" sz="2600" b="0" i="1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zh-TW" altLang="en-US" sz="2600" dirty="0" smtClean="0"/>
                  <a:t>  </a:t>
                </a:r>
                <a:endParaRPr lang="en-US" altLang="zh-TW" sz="2600" dirty="0" smtClean="0"/>
              </a:p>
              <a:p>
                <a:pPr marL="0" indent="0">
                  <a:buNone/>
                </a:pPr>
                <a:r>
                  <a:rPr lang="en-US" altLang="zh-TW" sz="2600" dirty="0"/>
                  <a:t> </a:t>
                </a:r>
                <a:r>
                  <a:rPr lang="en-US" altLang="zh-TW" sz="2600" dirty="0" smtClean="0"/>
                  <a:t>       2.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sz="26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altLang="zh-TW" sz="2600" b="0" i="1" smtClean="0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altLang="zh-TW" sz="2600" i="1">
                            <a:latin typeface="Cambria Math"/>
                          </a:rPr>
                          <m:t>𝑡</m:t>
                        </m:r>
                      </m:sub>
                      <m:sup>
                        <m:r>
                          <a:rPr lang="en-US" altLang="zh-TW" sz="2600" i="1">
                            <a:latin typeface="Cambria Math"/>
                          </a:rPr>
                          <m:t>(1)</m:t>
                        </m:r>
                      </m:sup>
                    </m:sSubSup>
                    <m:r>
                      <a:rPr lang="en-US" altLang="zh-TW" sz="2600" b="0" i="1" smtClean="0">
                        <a:latin typeface="Cambria Math"/>
                      </a:rPr>
                      <m:t>&gt;</m:t>
                    </m:r>
                    <m:sSubSup>
                      <m:sSubSupPr>
                        <m:ctrlPr>
                          <a:rPr lang="en-US" altLang="zh-TW" sz="26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altLang="zh-TW" sz="2600" b="0" i="1" smtClean="0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altLang="zh-TW" sz="2600" i="1">
                            <a:latin typeface="Cambria Math"/>
                          </a:rPr>
                          <m:t>𝑡</m:t>
                        </m:r>
                      </m:sub>
                      <m:sup>
                        <m:r>
                          <a:rPr lang="en-US" altLang="zh-TW" sz="2600" i="1">
                            <a:latin typeface="Cambria Math"/>
                          </a:rPr>
                          <m:t>(2)</m:t>
                        </m:r>
                      </m:sup>
                    </m:sSubSup>
                    <m:r>
                      <a:rPr lang="en-US" altLang="zh-TW" sz="2600" i="1">
                        <a:latin typeface="Cambria Math"/>
                        <a:ea typeface="Cambria Math"/>
                      </a:rPr>
                      <m:t>⟹</m:t>
                    </m:r>
                    <m:sSub>
                      <m:sSubPr>
                        <m:ctrlPr>
                          <a:rPr lang="en-US" altLang="zh-TW" sz="26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zh-TW" sz="2600" b="0" i="1" smtClean="0">
                            <a:latin typeface="Cambria Math"/>
                            <a:ea typeface="Cambria Math"/>
                          </a:rPr>
                          <m:t>𝑣</m:t>
                        </m:r>
                      </m:e>
                      <m:sub>
                        <m:r>
                          <a:rPr lang="en-US" altLang="zh-TW" sz="2600" b="0" i="1" smtClean="0">
                            <a:latin typeface="Cambria Math"/>
                            <a:ea typeface="Cambria Math"/>
                          </a:rPr>
                          <m:t>𝐶𝐵</m:t>
                        </m:r>
                      </m:sub>
                    </m:sSub>
                    <m:r>
                      <a:rPr lang="en-US" altLang="zh-TW" sz="2600" i="1">
                        <a:latin typeface="Cambria Math"/>
                        <a:ea typeface="Cambria Math"/>
                      </a:rPr>
                      <m:t>(</m:t>
                    </m:r>
                    <m:sSubSup>
                      <m:sSubSupPr>
                        <m:ctrlPr>
                          <a:rPr lang="en-US" altLang="zh-TW" sz="2600" i="1">
                            <a:latin typeface="Cambria Math"/>
                            <a:ea typeface="Cambria Math"/>
                          </a:rPr>
                        </m:ctrlPr>
                      </m:sSubSupPr>
                      <m:e>
                        <m:r>
                          <a:rPr lang="en-US" altLang="zh-TW" sz="2600" b="0" i="1" smtClean="0">
                            <a:latin typeface="Cambria Math"/>
                            <a:ea typeface="Cambria Math"/>
                          </a:rPr>
                          <m:t>𝑃</m:t>
                        </m:r>
                      </m:e>
                      <m:sub>
                        <m:r>
                          <a:rPr lang="en-US" altLang="zh-TW" sz="2600" i="1">
                            <a:latin typeface="Cambria Math"/>
                            <a:ea typeface="Cambria Math"/>
                          </a:rPr>
                          <m:t>𝑡</m:t>
                        </m:r>
                      </m:sub>
                      <m:sup>
                        <m:d>
                          <m:dPr>
                            <m:ctrlPr>
                              <a:rPr lang="en-US" altLang="zh-TW" sz="2600" i="1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altLang="zh-TW" sz="2600" i="1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e>
                        </m:d>
                      </m:sup>
                    </m:sSubSup>
                    <m:r>
                      <a:rPr lang="en-US" altLang="zh-TW" sz="2600" i="1">
                        <a:latin typeface="Cambria Math"/>
                        <a:ea typeface="Cambria Math"/>
                      </a:rPr>
                      <m:t>,</m:t>
                    </m:r>
                    <m:r>
                      <a:rPr lang="en-US" altLang="zh-TW" sz="2600" i="1">
                        <a:latin typeface="Cambria Math"/>
                        <a:ea typeface="Cambria Math"/>
                      </a:rPr>
                      <m:t>𝑡</m:t>
                    </m:r>
                    <m:r>
                      <a:rPr lang="en-US" altLang="zh-TW" sz="2600" i="1">
                        <a:latin typeface="Cambria Math"/>
                        <a:ea typeface="Cambria Math"/>
                      </a:rPr>
                      <m:t>)≥</m:t>
                    </m:r>
                    <m:sSub>
                      <m:sSubPr>
                        <m:ctrlPr>
                          <a:rPr lang="en-US" altLang="zh-TW" sz="260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zh-TW" sz="2600" b="0" i="1" smtClean="0">
                            <a:latin typeface="Cambria Math"/>
                            <a:ea typeface="Cambria Math"/>
                          </a:rPr>
                          <m:t>𝑣</m:t>
                        </m:r>
                      </m:e>
                      <m:sub>
                        <m:r>
                          <a:rPr lang="en-US" altLang="zh-TW" sz="2600" b="0" i="1" smtClean="0">
                            <a:latin typeface="Cambria Math"/>
                            <a:ea typeface="Cambria Math"/>
                          </a:rPr>
                          <m:t>𝐶𝐵</m:t>
                        </m:r>
                      </m:sub>
                    </m:sSub>
                    <m:r>
                      <a:rPr lang="en-US" altLang="zh-TW" sz="2600" i="1">
                        <a:latin typeface="Cambria Math"/>
                        <a:ea typeface="Cambria Math"/>
                      </a:rPr>
                      <m:t>(</m:t>
                    </m:r>
                    <m:sSubSup>
                      <m:sSubSupPr>
                        <m:ctrlPr>
                          <a:rPr lang="en-US" altLang="zh-TW" sz="2600" i="1">
                            <a:latin typeface="Cambria Math"/>
                            <a:ea typeface="Cambria Math"/>
                          </a:rPr>
                        </m:ctrlPr>
                      </m:sSubSupPr>
                      <m:e>
                        <m:r>
                          <a:rPr lang="en-US" altLang="zh-TW" sz="2600" b="0" i="1" smtClean="0">
                            <a:latin typeface="Cambria Math"/>
                            <a:ea typeface="Cambria Math"/>
                          </a:rPr>
                          <m:t>𝑃</m:t>
                        </m:r>
                      </m:e>
                      <m:sub>
                        <m:r>
                          <a:rPr lang="en-US" altLang="zh-TW" sz="2600" i="1">
                            <a:latin typeface="Cambria Math"/>
                            <a:ea typeface="Cambria Math"/>
                          </a:rPr>
                          <m:t>𝑡</m:t>
                        </m:r>
                      </m:sub>
                      <m:sup>
                        <m:d>
                          <m:dPr>
                            <m:ctrlPr>
                              <a:rPr lang="en-US" altLang="zh-TW" sz="2600" i="1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altLang="zh-TW" sz="2600" i="1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e>
                        </m:d>
                      </m:sup>
                    </m:sSubSup>
                    <m:r>
                      <a:rPr lang="en-US" altLang="zh-TW" sz="2600" i="1">
                        <a:latin typeface="Cambria Math"/>
                        <a:ea typeface="Cambria Math"/>
                      </a:rPr>
                      <m:t>,</m:t>
                    </m:r>
                    <m:r>
                      <a:rPr lang="en-US" altLang="zh-TW" sz="2600" i="1">
                        <a:latin typeface="Cambria Math"/>
                        <a:ea typeface="Cambria Math"/>
                      </a:rPr>
                      <m:t>𝑡</m:t>
                    </m:r>
                    <m:r>
                      <a:rPr lang="en-US" altLang="zh-TW" sz="2600" i="1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zh-TW" altLang="en-US" sz="2600" dirty="0"/>
                  <a:t> </a:t>
                </a:r>
                <a:endParaRPr lang="en-US" altLang="zh-TW" sz="2600" dirty="0" smtClean="0"/>
              </a:p>
              <a:p>
                <a:pPr marL="0" indent="0">
                  <a:buNone/>
                </a:pPr>
                <a:r>
                  <a:rPr lang="en-US" altLang="zh-TW" sz="2600" dirty="0"/>
                  <a:t> </a:t>
                </a:r>
                <a:r>
                  <a:rPr lang="en-US" altLang="zh-TW" sz="2600" dirty="0" smtClean="0"/>
                  <a:t>      </a:t>
                </a:r>
              </a:p>
              <a:p>
                <a:pPr marL="0" indent="0">
                  <a:buNone/>
                </a:pPr>
                <a:r>
                  <a:rPr lang="en-US" altLang="zh-TW" sz="2600" dirty="0"/>
                  <a:t> </a:t>
                </a:r>
                <a:r>
                  <a:rPr lang="en-US" altLang="zh-TW" sz="2600" dirty="0" smtClean="0"/>
                  <a:t>       </a:t>
                </a:r>
                <a:endParaRPr lang="zh-TW" altLang="en-US" sz="2600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5536" y="116632"/>
                <a:ext cx="8568952" cy="6624736"/>
              </a:xfrm>
              <a:blipFill rotWithShape="1">
                <a:blip r:embed="rId3"/>
                <a:stretch>
                  <a:fillRect l="-1849" t="-110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51039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395536" y="116632"/>
                <a:ext cx="8568952" cy="6624736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altLang="zh-TW" b="1" u="sng" dirty="0" smtClean="0"/>
                  <a:t>Theorem 3.A</a:t>
                </a:r>
                <a:r>
                  <a:rPr lang="en-US" altLang="zh-TW" dirty="0" smtClean="0"/>
                  <a:t>      For each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</a:rPr>
                      <m:t>𝑡</m:t>
                    </m:r>
                    <m:r>
                      <a:rPr lang="en-US" altLang="zh-TW" i="1">
                        <a:latin typeface="Cambria Math"/>
                        <a:ea typeface="Cambria Math"/>
                      </a:rPr>
                      <m:t>∈[0,</m:t>
                    </m:r>
                    <m:r>
                      <a:rPr lang="en-US" altLang="zh-TW" b="0" i="1" smtClean="0">
                        <a:latin typeface="Cambria Math"/>
                        <a:ea typeface="Cambria Math"/>
                      </a:rPr>
                      <m:t>𝑇</m:t>
                    </m:r>
                    <m:r>
                      <a:rPr lang="en-US" altLang="zh-TW" i="1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zh-TW" altLang="en-US" dirty="0"/>
                  <a:t> </a:t>
                </a:r>
                <a:r>
                  <a:rPr lang="en-US" altLang="zh-TW" dirty="0" smtClean="0"/>
                  <a:t>,  </a:t>
                </a:r>
              </a:p>
              <a:p>
                <a:pPr marL="0" indent="0">
                  <a:buNone/>
                </a:pPr>
                <a:r>
                  <a:rPr lang="en-US" altLang="zh-TW" dirty="0" smtClean="0"/>
                  <a:t>  </a:t>
                </a:r>
              </a:p>
              <a:p>
                <a:pPr marL="0" indent="0">
                  <a:buNone/>
                </a:pPr>
                <a:r>
                  <a:rPr lang="en-US" altLang="zh-TW" sz="2600" dirty="0"/>
                  <a:t> </a:t>
                </a:r>
                <a:r>
                  <a:rPr lang="en-US" altLang="zh-TW" sz="2600" dirty="0" smtClean="0"/>
                  <a:t>       1.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sz="260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altLang="zh-TW" sz="2600" b="0" i="1" smtClean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altLang="zh-TW" sz="2600" b="0" i="1" smtClean="0">
                            <a:latin typeface="Cambria Math"/>
                          </a:rPr>
                          <m:t>𝑡</m:t>
                        </m:r>
                      </m:sub>
                      <m:sup>
                        <m:r>
                          <a:rPr lang="en-US" altLang="zh-TW" sz="2600" b="0" i="1" smtClean="0">
                            <a:latin typeface="Cambria Math"/>
                          </a:rPr>
                          <m:t>(1)</m:t>
                        </m:r>
                      </m:sup>
                    </m:sSubSup>
                    <m:r>
                      <a:rPr lang="en-US" altLang="zh-TW" sz="2600" b="0" i="1" smtClean="0">
                        <a:latin typeface="Cambria Math"/>
                      </a:rPr>
                      <m:t>&lt;</m:t>
                    </m:r>
                    <m:sSubSup>
                      <m:sSubSupPr>
                        <m:ctrlPr>
                          <a:rPr lang="en-US" altLang="zh-TW" sz="2600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altLang="zh-TW" sz="2600" b="0" i="1" smtClean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altLang="zh-TW" sz="2600" b="0" i="1" smtClean="0">
                            <a:latin typeface="Cambria Math"/>
                          </a:rPr>
                          <m:t>𝑡</m:t>
                        </m:r>
                      </m:sub>
                      <m:sup>
                        <m:r>
                          <a:rPr lang="en-US" altLang="zh-TW" sz="2600" b="0" i="1" smtClean="0">
                            <a:latin typeface="Cambria Math"/>
                          </a:rPr>
                          <m:t>(2)</m:t>
                        </m:r>
                      </m:sup>
                    </m:sSubSup>
                    <m:r>
                      <a:rPr lang="en-US" altLang="zh-TW" sz="2600" b="0" i="1" smtClean="0">
                        <a:latin typeface="Cambria Math"/>
                        <a:ea typeface="Cambria Math"/>
                      </a:rPr>
                      <m:t>⟹</m:t>
                    </m:r>
                    <m:sSub>
                      <m:sSubPr>
                        <m:ctrlPr>
                          <a:rPr lang="en-US" altLang="zh-TW" sz="2600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zh-TW" sz="2600" b="0" i="1" smtClean="0">
                            <a:latin typeface="Cambria Math"/>
                            <a:ea typeface="Cambria Math"/>
                          </a:rPr>
                          <m:t>𝑏</m:t>
                        </m:r>
                      </m:e>
                      <m:sub>
                        <m:r>
                          <a:rPr lang="en-US" altLang="zh-TW" sz="2600" b="0" i="1" smtClean="0">
                            <a:latin typeface="Cambria Math"/>
                            <a:ea typeface="Cambria Math"/>
                          </a:rPr>
                          <m:t>𝐶𝐵</m:t>
                        </m:r>
                      </m:sub>
                    </m:sSub>
                    <m:r>
                      <a:rPr lang="en-US" altLang="zh-TW" sz="2600" b="0" i="1" smtClean="0">
                        <a:latin typeface="Cambria Math"/>
                        <a:ea typeface="Cambria Math"/>
                      </a:rPr>
                      <m:t>(</m:t>
                    </m:r>
                    <m:sSubSup>
                      <m:sSubSupPr>
                        <m:ctrlPr>
                          <a:rPr lang="en-US" altLang="zh-TW" sz="2600" b="0" i="1" smtClean="0">
                            <a:latin typeface="Cambria Math"/>
                            <a:ea typeface="Cambria Math"/>
                          </a:rPr>
                        </m:ctrlPr>
                      </m:sSubSupPr>
                      <m:e>
                        <m:r>
                          <a:rPr lang="en-US" altLang="zh-TW" sz="2600" b="0" i="1" smtClean="0">
                            <a:latin typeface="Cambria Math"/>
                            <a:ea typeface="Cambria Math"/>
                          </a:rPr>
                          <m:t>𝑉</m:t>
                        </m:r>
                      </m:e>
                      <m:sub>
                        <m:r>
                          <a:rPr lang="en-US" altLang="zh-TW" sz="2600" b="0" i="1" smtClean="0">
                            <a:latin typeface="Cambria Math"/>
                            <a:ea typeface="Cambria Math"/>
                          </a:rPr>
                          <m:t>𝑡</m:t>
                        </m:r>
                      </m:sub>
                      <m:sup>
                        <m:d>
                          <m:dPr>
                            <m:ctrlPr>
                              <a:rPr lang="en-US" altLang="zh-TW" sz="2600" b="0" i="1" smtClean="0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altLang="zh-TW" sz="2600" b="0" i="1" smtClean="0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e>
                        </m:d>
                      </m:sup>
                    </m:sSubSup>
                    <m:r>
                      <a:rPr lang="en-US" altLang="zh-TW" sz="2600" b="0" i="1" smtClean="0">
                        <a:latin typeface="Cambria Math"/>
                        <a:ea typeface="Cambria Math"/>
                      </a:rPr>
                      <m:t>,</m:t>
                    </m:r>
                    <m:r>
                      <a:rPr lang="en-US" altLang="zh-TW" sz="2600" b="0" i="1" smtClean="0">
                        <a:latin typeface="Cambria Math"/>
                        <a:ea typeface="Cambria Math"/>
                      </a:rPr>
                      <m:t>𝑡</m:t>
                    </m:r>
                    <m:r>
                      <a:rPr lang="en-US" altLang="zh-TW" sz="2600" b="0" i="1" smtClean="0">
                        <a:latin typeface="Cambria Math"/>
                        <a:ea typeface="Cambria Math"/>
                      </a:rPr>
                      <m:t>)≤</m:t>
                    </m:r>
                    <m:sSub>
                      <m:sSubPr>
                        <m:ctrlPr>
                          <a:rPr lang="en-US" altLang="zh-TW" sz="2600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zh-TW" sz="2600" b="0" i="1" smtClean="0">
                            <a:latin typeface="Cambria Math"/>
                            <a:ea typeface="Cambria Math"/>
                          </a:rPr>
                          <m:t>𝑏</m:t>
                        </m:r>
                      </m:e>
                      <m:sub>
                        <m:r>
                          <a:rPr lang="en-US" altLang="zh-TW" sz="2600" b="0" i="1" smtClean="0">
                            <a:latin typeface="Cambria Math"/>
                            <a:ea typeface="Cambria Math"/>
                          </a:rPr>
                          <m:t>𝐶𝐵</m:t>
                        </m:r>
                      </m:sub>
                    </m:sSub>
                    <m:r>
                      <a:rPr lang="en-US" altLang="zh-TW" sz="2600" b="0" i="1" smtClean="0">
                        <a:latin typeface="Cambria Math"/>
                        <a:ea typeface="Cambria Math"/>
                      </a:rPr>
                      <m:t>(</m:t>
                    </m:r>
                    <m:sSubSup>
                      <m:sSubSupPr>
                        <m:ctrlPr>
                          <a:rPr lang="en-US" altLang="zh-TW" sz="2600" i="1">
                            <a:latin typeface="Cambria Math"/>
                            <a:ea typeface="Cambria Math"/>
                          </a:rPr>
                        </m:ctrlPr>
                      </m:sSubSupPr>
                      <m:e>
                        <m:r>
                          <a:rPr lang="en-US" altLang="zh-TW" sz="2600" i="1">
                            <a:latin typeface="Cambria Math"/>
                            <a:ea typeface="Cambria Math"/>
                          </a:rPr>
                          <m:t>𝑉</m:t>
                        </m:r>
                      </m:e>
                      <m:sub>
                        <m:r>
                          <a:rPr lang="en-US" altLang="zh-TW" sz="2600" i="1">
                            <a:latin typeface="Cambria Math"/>
                            <a:ea typeface="Cambria Math"/>
                          </a:rPr>
                          <m:t>𝑡</m:t>
                        </m:r>
                      </m:sub>
                      <m:sup>
                        <m:d>
                          <m:dPr>
                            <m:ctrlPr>
                              <a:rPr lang="en-US" altLang="zh-TW" sz="2600" i="1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altLang="zh-TW" sz="2600" b="0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e>
                        </m:d>
                      </m:sup>
                    </m:sSubSup>
                    <m:r>
                      <a:rPr lang="en-US" altLang="zh-TW" sz="2600" i="1">
                        <a:latin typeface="Cambria Math"/>
                        <a:ea typeface="Cambria Math"/>
                      </a:rPr>
                      <m:t>,</m:t>
                    </m:r>
                    <m:r>
                      <a:rPr lang="en-US" altLang="zh-TW" sz="2600" i="1">
                        <a:latin typeface="Cambria Math"/>
                        <a:ea typeface="Cambria Math"/>
                      </a:rPr>
                      <m:t>𝑡</m:t>
                    </m:r>
                    <m:r>
                      <a:rPr lang="en-US" altLang="zh-TW" sz="2600" b="0" i="1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zh-TW" altLang="en-US" sz="2600" dirty="0" smtClean="0"/>
                  <a:t>  </a:t>
                </a:r>
                <a:endParaRPr lang="en-US" altLang="zh-TW" sz="2600" dirty="0" smtClean="0"/>
              </a:p>
              <a:p>
                <a:pPr marL="0" indent="0">
                  <a:buNone/>
                </a:pPr>
                <a:r>
                  <a:rPr lang="en-US" altLang="zh-TW" sz="2600" dirty="0"/>
                  <a:t> </a:t>
                </a:r>
                <a:r>
                  <a:rPr lang="en-US" altLang="zh-TW" sz="2600" dirty="0" smtClean="0"/>
                  <a:t>       2.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sz="26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altLang="zh-TW" sz="2600" b="0" i="1" smtClean="0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altLang="zh-TW" sz="2600" i="1">
                            <a:latin typeface="Cambria Math"/>
                          </a:rPr>
                          <m:t>𝑡</m:t>
                        </m:r>
                      </m:sub>
                      <m:sup>
                        <m:r>
                          <a:rPr lang="en-US" altLang="zh-TW" sz="2600" i="1">
                            <a:latin typeface="Cambria Math"/>
                          </a:rPr>
                          <m:t>(1)</m:t>
                        </m:r>
                      </m:sup>
                    </m:sSubSup>
                    <m:r>
                      <a:rPr lang="en-US" altLang="zh-TW" sz="2600" b="0" i="1" smtClean="0">
                        <a:latin typeface="Cambria Math"/>
                      </a:rPr>
                      <m:t>&gt;</m:t>
                    </m:r>
                    <m:sSubSup>
                      <m:sSubSupPr>
                        <m:ctrlPr>
                          <a:rPr lang="en-US" altLang="zh-TW" sz="26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altLang="zh-TW" sz="2600" b="0" i="1" smtClean="0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altLang="zh-TW" sz="2600" i="1">
                            <a:latin typeface="Cambria Math"/>
                          </a:rPr>
                          <m:t>𝑡</m:t>
                        </m:r>
                      </m:sub>
                      <m:sup>
                        <m:r>
                          <a:rPr lang="en-US" altLang="zh-TW" sz="2600" i="1">
                            <a:latin typeface="Cambria Math"/>
                          </a:rPr>
                          <m:t>(2)</m:t>
                        </m:r>
                      </m:sup>
                    </m:sSubSup>
                    <m:r>
                      <a:rPr lang="en-US" altLang="zh-TW" sz="2600" i="1">
                        <a:latin typeface="Cambria Math"/>
                        <a:ea typeface="Cambria Math"/>
                      </a:rPr>
                      <m:t>⟹</m:t>
                    </m:r>
                    <m:sSub>
                      <m:sSubPr>
                        <m:ctrlPr>
                          <a:rPr lang="en-US" altLang="zh-TW" sz="26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zh-TW" sz="2600" b="0" i="1" smtClean="0">
                            <a:latin typeface="Cambria Math"/>
                            <a:ea typeface="Cambria Math"/>
                          </a:rPr>
                          <m:t>𝑣</m:t>
                        </m:r>
                      </m:e>
                      <m:sub>
                        <m:r>
                          <a:rPr lang="en-US" altLang="zh-TW" sz="2600" b="0" i="1" smtClean="0">
                            <a:latin typeface="Cambria Math"/>
                            <a:ea typeface="Cambria Math"/>
                          </a:rPr>
                          <m:t>𝐶𝐵</m:t>
                        </m:r>
                      </m:sub>
                    </m:sSub>
                    <m:r>
                      <a:rPr lang="en-US" altLang="zh-TW" sz="2600" i="1">
                        <a:latin typeface="Cambria Math"/>
                        <a:ea typeface="Cambria Math"/>
                      </a:rPr>
                      <m:t>(</m:t>
                    </m:r>
                    <m:sSubSup>
                      <m:sSubSupPr>
                        <m:ctrlPr>
                          <a:rPr lang="en-US" altLang="zh-TW" sz="2600" i="1">
                            <a:latin typeface="Cambria Math"/>
                            <a:ea typeface="Cambria Math"/>
                          </a:rPr>
                        </m:ctrlPr>
                      </m:sSubSupPr>
                      <m:e>
                        <m:r>
                          <a:rPr lang="en-US" altLang="zh-TW" sz="2600" b="0" i="1" smtClean="0">
                            <a:latin typeface="Cambria Math"/>
                            <a:ea typeface="Cambria Math"/>
                          </a:rPr>
                          <m:t>𝑃</m:t>
                        </m:r>
                      </m:e>
                      <m:sub>
                        <m:r>
                          <a:rPr lang="en-US" altLang="zh-TW" sz="2600" i="1">
                            <a:latin typeface="Cambria Math"/>
                            <a:ea typeface="Cambria Math"/>
                          </a:rPr>
                          <m:t>𝑡</m:t>
                        </m:r>
                      </m:sub>
                      <m:sup>
                        <m:d>
                          <m:dPr>
                            <m:ctrlPr>
                              <a:rPr lang="en-US" altLang="zh-TW" sz="2600" i="1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altLang="zh-TW" sz="2600" i="1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e>
                        </m:d>
                      </m:sup>
                    </m:sSubSup>
                    <m:r>
                      <a:rPr lang="en-US" altLang="zh-TW" sz="2600" i="1">
                        <a:latin typeface="Cambria Math"/>
                        <a:ea typeface="Cambria Math"/>
                      </a:rPr>
                      <m:t>,</m:t>
                    </m:r>
                    <m:r>
                      <a:rPr lang="en-US" altLang="zh-TW" sz="2600" i="1">
                        <a:latin typeface="Cambria Math"/>
                        <a:ea typeface="Cambria Math"/>
                      </a:rPr>
                      <m:t>𝑡</m:t>
                    </m:r>
                    <m:r>
                      <a:rPr lang="en-US" altLang="zh-TW" sz="2600" i="1">
                        <a:latin typeface="Cambria Math"/>
                        <a:ea typeface="Cambria Math"/>
                      </a:rPr>
                      <m:t>)≥</m:t>
                    </m:r>
                    <m:sSub>
                      <m:sSubPr>
                        <m:ctrlPr>
                          <a:rPr lang="en-US" altLang="zh-TW" sz="260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zh-TW" sz="2600" b="0" i="1" smtClean="0">
                            <a:latin typeface="Cambria Math"/>
                            <a:ea typeface="Cambria Math"/>
                          </a:rPr>
                          <m:t>𝑣</m:t>
                        </m:r>
                      </m:e>
                      <m:sub>
                        <m:r>
                          <a:rPr lang="en-US" altLang="zh-TW" sz="2600" b="0" i="1" smtClean="0">
                            <a:latin typeface="Cambria Math"/>
                            <a:ea typeface="Cambria Math"/>
                          </a:rPr>
                          <m:t>𝐶𝐵</m:t>
                        </m:r>
                      </m:sub>
                    </m:sSub>
                    <m:r>
                      <a:rPr lang="en-US" altLang="zh-TW" sz="2600" i="1">
                        <a:latin typeface="Cambria Math"/>
                        <a:ea typeface="Cambria Math"/>
                      </a:rPr>
                      <m:t>(</m:t>
                    </m:r>
                    <m:sSubSup>
                      <m:sSubSupPr>
                        <m:ctrlPr>
                          <a:rPr lang="en-US" altLang="zh-TW" sz="2600" i="1">
                            <a:latin typeface="Cambria Math"/>
                            <a:ea typeface="Cambria Math"/>
                          </a:rPr>
                        </m:ctrlPr>
                      </m:sSubSupPr>
                      <m:e>
                        <m:r>
                          <a:rPr lang="en-US" altLang="zh-TW" sz="2600" b="0" i="1" smtClean="0">
                            <a:latin typeface="Cambria Math"/>
                            <a:ea typeface="Cambria Math"/>
                          </a:rPr>
                          <m:t>𝑃</m:t>
                        </m:r>
                      </m:e>
                      <m:sub>
                        <m:r>
                          <a:rPr lang="en-US" altLang="zh-TW" sz="2600" i="1">
                            <a:latin typeface="Cambria Math"/>
                            <a:ea typeface="Cambria Math"/>
                          </a:rPr>
                          <m:t>𝑡</m:t>
                        </m:r>
                      </m:sub>
                      <m:sup>
                        <m:d>
                          <m:dPr>
                            <m:ctrlPr>
                              <a:rPr lang="en-US" altLang="zh-TW" sz="2600" i="1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altLang="zh-TW" sz="2600" i="1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e>
                        </m:d>
                      </m:sup>
                    </m:sSubSup>
                    <m:r>
                      <a:rPr lang="en-US" altLang="zh-TW" sz="2600" i="1">
                        <a:latin typeface="Cambria Math"/>
                        <a:ea typeface="Cambria Math"/>
                      </a:rPr>
                      <m:t>,</m:t>
                    </m:r>
                    <m:r>
                      <a:rPr lang="en-US" altLang="zh-TW" sz="2600" i="1">
                        <a:latin typeface="Cambria Math"/>
                        <a:ea typeface="Cambria Math"/>
                      </a:rPr>
                      <m:t>𝑡</m:t>
                    </m:r>
                    <m:r>
                      <a:rPr lang="en-US" altLang="zh-TW" sz="2600" i="1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zh-TW" altLang="en-US" sz="2600" dirty="0"/>
                  <a:t> </a:t>
                </a:r>
                <a:endParaRPr lang="en-US" altLang="zh-TW" sz="2600" dirty="0" smtClean="0"/>
              </a:p>
              <a:p>
                <a:pPr marL="0" indent="0">
                  <a:buNone/>
                </a:pPr>
                <a:r>
                  <a:rPr lang="en-US" altLang="zh-TW" sz="2600" dirty="0"/>
                  <a:t> </a:t>
                </a:r>
                <a:r>
                  <a:rPr lang="en-US" altLang="zh-TW" sz="2600" dirty="0" smtClean="0"/>
                  <a:t>      </a:t>
                </a:r>
              </a:p>
              <a:p>
                <a:pPr marL="0" indent="0">
                  <a:buNone/>
                </a:pPr>
                <a:r>
                  <a:rPr lang="en-US" altLang="zh-TW" sz="2600" dirty="0"/>
                  <a:t> </a:t>
                </a:r>
                <a:r>
                  <a:rPr lang="en-US" altLang="zh-TW" sz="2600" dirty="0" smtClean="0"/>
                  <a:t>       </a:t>
                </a:r>
                <a:endParaRPr lang="zh-TW" altLang="en-US" sz="2600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5536" y="116632"/>
                <a:ext cx="8568952" cy="6624736"/>
              </a:xfrm>
              <a:blipFill rotWithShape="1">
                <a:blip r:embed="rId3"/>
                <a:stretch>
                  <a:fillRect l="-1849" t="-110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03713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橢圓 8"/>
          <p:cNvSpPr/>
          <p:nvPr/>
        </p:nvSpPr>
        <p:spPr>
          <a:xfrm>
            <a:off x="8697058" y="1744692"/>
            <a:ext cx="500066" cy="897621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107504" y="44624"/>
                <a:ext cx="8856984" cy="6696744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altLang="zh-TW" sz="2400" b="1" u="sng" dirty="0" smtClean="0"/>
                  <a:t>Proof 3.1</a:t>
                </a:r>
                <a:r>
                  <a:rPr lang="en-US" altLang="zh-TW" sz="2400" dirty="0" smtClean="0"/>
                  <a:t>   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sz="24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altLang="zh-TW" sz="2400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altLang="zh-TW" sz="2400" i="1">
                            <a:latin typeface="Cambria Math"/>
                          </a:rPr>
                          <m:t>𝑡</m:t>
                        </m:r>
                      </m:sub>
                      <m:sup>
                        <m:r>
                          <a:rPr lang="en-US" altLang="zh-TW" sz="2400" i="1">
                            <a:latin typeface="Cambria Math"/>
                          </a:rPr>
                          <m:t>(1)</m:t>
                        </m:r>
                      </m:sup>
                    </m:sSubSup>
                    <m:r>
                      <a:rPr lang="en-US" altLang="zh-TW" sz="2400" i="1">
                        <a:latin typeface="Cambria Math"/>
                      </a:rPr>
                      <m:t>&lt;</m:t>
                    </m:r>
                    <m:sSubSup>
                      <m:sSubSupPr>
                        <m:ctrlPr>
                          <a:rPr lang="en-US" altLang="zh-TW" sz="24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altLang="zh-TW" sz="2400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altLang="zh-TW" sz="2400" i="1">
                            <a:latin typeface="Cambria Math"/>
                          </a:rPr>
                          <m:t>𝑡</m:t>
                        </m:r>
                      </m:sub>
                      <m:sup>
                        <m:r>
                          <a:rPr lang="en-US" altLang="zh-TW" sz="2400" i="1">
                            <a:latin typeface="Cambria Math"/>
                          </a:rPr>
                          <m:t>(2)</m:t>
                        </m:r>
                      </m:sup>
                    </m:sSubSup>
                    <m:r>
                      <a:rPr lang="en-US" altLang="zh-TW" sz="2400" i="1">
                        <a:latin typeface="Cambria Math"/>
                        <a:ea typeface="Cambria Math"/>
                      </a:rPr>
                      <m:t>⟹</m:t>
                    </m:r>
                    <m:sSub>
                      <m:sSubPr>
                        <m:ctrlPr>
                          <a:rPr lang="en-US" altLang="zh-TW" sz="24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/>
                            <a:ea typeface="Cambria Math"/>
                          </a:rPr>
                          <m:t>𝑏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/>
                            <a:ea typeface="Cambria Math"/>
                          </a:rPr>
                          <m:t>𝐶𝐵</m:t>
                        </m:r>
                      </m:sub>
                    </m:sSub>
                    <m:r>
                      <a:rPr lang="en-US" altLang="zh-TW" sz="2400" i="1">
                        <a:latin typeface="Cambria Math"/>
                        <a:ea typeface="Cambria Math"/>
                      </a:rPr>
                      <m:t>(</m:t>
                    </m:r>
                    <m:sSubSup>
                      <m:sSubSupPr>
                        <m:ctrlPr>
                          <a:rPr lang="en-US" altLang="zh-TW" sz="2400" i="1">
                            <a:latin typeface="Cambria Math"/>
                            <a:ea typeface="Cambria Math"/>
                          </a:rPr>
                        </m:ctrlPr>
                      </m:sSubSupPr>
                      <m:e>
                        <m:r>
                          <a:rPr lang="en-US" altLang="zh-TW" sz="2400" i="1">
                            <a:latin typeface="Cambria Math"/>
                            <a:ea typeface="Cambria Math"/>
                          </a:rPr>
                          <m:t>𝑉</m:t>
                        </m:r>
                      </m:e>
                      <m:sub>
                        <m:r>
                          <a:rPr lang="en-US" altLang="zh-TW" sz="2400" i="1">
                            <a:latin typeface="Cambria Math"/>
                            <a:ea typeface="Cambria Math"/>
                          </a:rPr>
                          <m:t>𝑡</m:t>
                        </m:r>
                      </m:sub>
                      <m:sup>
                        <m:d>
                          <m:dPr>
                            <m:ctrlPr>
                              <a:rPr lang="en-US" altLang="zh-TW" sz="2400" i="1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altLang="zh-TW" sz="2400" i="1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e>
                        </m:d>
                      </m:sup>
                    </m:sSubSup>
                    <m:r>
                      <a:rPr lang="en-US" altLang="zh-TW" sz="2400" i="1">
                        <a:latin typeface="Cambria Math"/>
                        <a:ea typeface="Cambria Math"/>
                      </a:rPr>
                      <m:t>,</m:t>
                    </m:r>
                    <m:r>
                      <a:rPr lang="en-US" altLang="zh-TW" sz="2400" i="1">
                        <a:latin typeface="Cambria Math"/>
                        <a:ea typeface="Cambria Math"/>
                      </a:rPr>
                      <m:t>𝑡</m:t>
                    </m:r>
                    <m:r>
                      <a:rPr lang="en-US" altLang="zh-TW" sz="2400" i="1">
                        <a:latin typeface="Cambria Math"/>
                        <a:ea typeface="Cambria Math"/>
                      </a:rPr>
                      <m:t>)≤</m:t>
                    </m:r>
                    <m:sSub>
                      <m:sSubPr>
                        <m:ctrlPr>
                          <a:rPr lang="en-US" altLang="zh-TW" sz="24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/>
                            <a:ea typeface="Cambria Math"/>
                          </a:rPr>
                          <m:t>𝑏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/>
                            <a:ea typeface="Cambria Math"/>
                          </a:rPr>
                          <m:t>𝐶𝐵</m:t>
                        </m:r>
                      </m:sub>
                    </m:sSub>
                    <m:r>
                      <a:rPr lang="en-US" altLang="zh-TW" sz="2400" i="1">
                        <a:latin typeface="Cambria Math"/>
                        <a:ea typeface="Cambria Math"/>
                      </a:rPr>
                      <m:t>(</m:t>
                    </m:r>
                    <m:sSubSup>
                      <m:sSubSupPr>
                        <m:ctrlPr>
                          <a:rPr lang="en-US" altLang="zh-TW" sz="2400" i="1">
                            <a:latin typeface="Cambria Math"/>
                            <a:ea typeface="Cambria Math"/>
                          </a:rPr>
                        </m:ctrlPr>
                      </m:sSubSupPr>
                      <m:e>
                        <m:r>
                          <a:rPr lang="en-US" altLang="zh-TW" sz="2400" i="1">
                            <a:latin typeface="Cambria Math"/>
                            <a:ea typeface="Cambria Math"/>
                          </a:rPr>
                          <m:t>𝑉</m:t>
                        </m:r>
                      </m:e>
                      <m:sub>
                        <m:r>
                          <a:rPr lang="en-US" altLang="zh-TW" sz="2400" i="1">
                            <a:latin typeface="Cambria Math"/>
                            <a:ea typeface="Cambria Math"/>
                          </a:rPr>
                          <m:t>𝑡</m:t>
                        </m:r>
                      </m:sub>
                      <m:sup>
                        <m:d>
                          <m:dPr>
                            <m:ctrlPr>
                              <a:rPr lang="en-US" altLang="zh-TW" sz="2400" i="1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altLang="zh-TW" sz="2400" i="1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e>
                        </m:d>
                      </m:sup>
                    </m:sSubSup>
                    <m:r>
                      <a:rPr lang="en-US" altLang="zh-TW" sz="2400" i="1">
                        <a:latin typeface="Cambria Math"/>
                        <a:ea typeface="Cambria Math"/>
                      </a:rPr>
                      <m:t>,</m:t>
                    </m:r>
                    <m:r>
                      <a:rPr lang="en-US" altLang="zh-TW" sz="2400" i="1">
                        <a:latin typeface="Cambria Math"/>
                        <a:ea typeface="Cambria Math"/>
                      </a:rPr>
                      <m:t>𝑡</m:t>
                    </m:r>
                    <m:r>
                      <a:rPr lang="en-US" altLang="zh-TW" sz="2400" b="0" i="1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en-US" altLang="zh-TW" sz="2400" dirty="0" smtClean="0"/>
              </a:p>
              <a:p>
                <a:pPr marL="0" indent="0">
                  <a:buNone/>
                </a:pPr>
                <a:endParaRPr lang="en-US" altLang="zh-TW" sz="2400" dirty="0"/>
              </a:p>
              <a:p>
                <a:pPr marL="0" indent="0">
                  <a:buNone/>
                </a:pPr>
                <a:r>
                  <a:rPr lang="en-US" altLang="zh-TW" sz="2400" dirty="0" smtClean="0"/>
                  <a:t>   If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/>
                            <a:ea typeface="Cambria Math"/>
                          </a:rPr>
                          <m:t>𝑏</m:t>
                        </m:r>
                      </m:e>
                      <m:sub>
                        <m:r>
                          <a:rPr lang="en-US" altLang="zh-TW" sz="2400" i="1">
                            <a:latin typeface="Cambria Math"/>
                            <a:ea typeface="Cambria Math"/>
                          </a:rPr>
                          <m:t>𝐶𝐵</m:t>
                        </m:r>
                      </m:sub>
                    </m:sSub>
                    <m:r>
                      <a:rPr lang="en-US" altLang="zh-TW" sz="2400" i="1">
                        <a:latin typeface="Cambria Math"/>
                        <a:ea typeface="Cambria Math"/>
                      </a:rPr>
                      <m:t>(</m:t>
                    </m:r>
                    <m:sSubSup>
                      <m:sSubSupPr>
                        <m:ctrlPr>
                          <a:rPr lang="en-US" altLang="zh-TW" sz="2400" i="1">
                            <a:latin typeface="Cambria Math"/>
                            <a:ea typeface="Cambria Math"/>
                          </a:rPr>
                        </m:ctrlPr>
                      </m:sSubSupPr>
                      <m:e>
                        <m:r>
                          <a:rPr lang="en-US" altLang="zh-TW" sz="2400" i="1">
                            <a:latin typeface="Cambria Math"/>
                            <a:ea typeface="Cambria Math"/>
                          </a:rPr>
                          <m:t>𝑉</m:t>
                        </m:r>
                      </m:e>
                      <m:sub>
                        <m:r>
                          <a:rPr lang="en-US" altLang="zh-TW" sz="2400" i="1">
                            <a:latin typeface="Cambria Math"/>
                            <a:ea typeface="Cambria Math"/>
                          </a:rPr>
                          <m:t>𝑡</m:t>
                        </m:r>
                      </m:sub>
                      <m:sup>
                        <m:d>
                          <m:dPr>
                            <m:ctrlPr>
                              <a:rPr lang="en-US" altLang="zh-TW" sz="2400" i="1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altLang="zh-TW" sz="2400" b="0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e>
                        </m:d>
                      </m:sup>
                    </m:sSubSup>
                    <m:r>
                      <a:rPr lang="en-US" altLang="zh-TW" sz="2400" i="1">
                        <a:latin typeface="Cambria Math"/>
                        <a:ea typeface="Cambria Math"/>
                      </a:rPr>
                      <m:t>,</m:t>
                    </m:r>
                    <m:r>
                      <a:rPr lang="en-US" altLang="zh-TW" sz="2400" i="1">
                        <a:latin typeface="Cambria Math"/>
                        <a:ea typeface="Cambria Math"/>
                      </a:rPr>
                      <m:t>𝑡</m:t>
                    </m:r>
                    <m:r>
                      <a:rPr lang="en-US" altLang="zh-TW" sz="2400" i="1">
                        <a:latin typeface="Cambria Math"/>
                        <a:ea typeface="Cambria Math"/>
                      </a:rPr>
                      <m:t>)</m:t>
                    </m:r>
                    <m:sSub>
                      <m:sSubPr>
                        <m:ctrlPr>
                          <a:rPr lang="en-US" altLang="zh-TW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/>
                          </a:rPr>
                          <m:t>&lt;</m:t>
                        </m:r>
                        <m:r>
                          <a:rPr lang="en-US" altLang="zh-TW" sz="2400" i="1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altLang="zh-TW" sz="2400" i="1">
                            <a:latin typeface="Cambria Math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altLang="zh-TW" sz="2400" dirty="0"/>
                  <a:t>. </a:t>
                </a:r>
                <a:r>
                  <a:rPr lang="en-US" altLang="zh-TW" sz="2400" dirty="0" smtClean="0"/>
                  <a:t> Then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/>
                            <a:ea typeface="Cambria Math"/>
                          </a:rPr>
                          <m:t>𝑏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/>
                            <a:ea typeface="Cambria Math"/>
                          </a:rPr>
                          <m:t>𝐶𝐵</m:t>
                        </m:r>
                      </m:sub>
                    </m:sSub>
                    <m:r>
                      <a:rPr lang="en-US" altLang="zh-TW" sz="2400" i="1">
                        <a:latin typeface="Cambria Math"/>
                        <a:ea typeface="Cambria Math"/>
                      </a:rPr>
                      <m:t>(</m:t>
                    </m:r>
                    <m:sSubSup>
                      <m:sSubSupPr>
                        <m:ctrlPr>
                          <a:rPr lang="en-US" altLang="zh-TW" sz="2400" i="1">
                            <a:latin typeface="Cambria Math"/>
                            <a:ea typeface="Cambria Math"/>
                          </a:rPr>
                        </m:ctrlPr>
                      </m:sSubSupPr>
                      <m:e>
                        <m:r>
                          <a:rPr lang="en-US" altLang="zh-TW" sz="2400" i="1">
                            <a:latin typeface="Cambria Math"/>
                            <a:ea typeface="Cambria Math"/>
                          </a:rPr>
                          <m:t>𝑉</m:t>
                        </m:r>
                      </m:e>
                      <m:sub>
                        <m:r>
                          <a:rPr lang="en-US" altLang="zh-TW" sz="2400" i="1">
                            <a:latin typeface="Cambria Math"/>
                            <a:ea typeface="Cambria Math"/>
                          </a:rPr>
                          <m:t>𝑡</m:t>
                        </m:r>
                      </m:sub>
                      <m:sup>
                        <m:d>
                          <m:dPr>
                            <m:ctrlPr>
                              <a:rPr lang="en-US" altLang="zh-TW" sz="2400" i="1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altLang="zh-TW" sz="2400" b="0" i="1" smtClean="0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e>
                        </m:d>
                      </m:sup>
                    </m:sSubSup>
                    <m:r>
                      <a:rPr lang="en-US" altLang="zh-TW" sz="2400" i="1">
                        <a:latin typeface="Cambria Math"/>
                        <a:ea typeface="Cambria Math"/>
                      </a:rPr>
                      <m:t>,</m:t>
                    </m:r>
                    <m:r>
                      <a:rPr lang="en-US" altLang="zh-TW" sz="2400" i="1">
                        <a:latin typeface="Cambria Math"/>
                        <a:ea typeface="Cambria Math"/>
                      </a:rPr>
                      <m:t>𝑡</m:t>
                    </m:r>
                    <m:r>
                      <a:rPr lang="en-US" altLang="zh-TW" sz="2400" i="1">
                        <a:latin typeface="Cambria Math"/>
                        <a:ea typeface="Cambria Math"/>
                      </a:rPr>
                      <m:t>)</m:t>
                    </m:r>
                    <m:sSub>
                      <m:sSubPr>
                        <m:ctrlPr>
                          <a:rPr lang="en-US" altLang="zh-TW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2400" b="0" i="1" smtClean="0">
                            <a:latin typeface="Cambria Math"/>
                          </a:rPr>
                          <m:t>&lt;</m:t>
                        </m:r>
                        <m:r>
                          <a:rPr lang="en-US" altLang="zh-TW" sz="2400" i="1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altLang="zh-TW" sz="2400" i="1">
                            <a:latin typeface="Cambria Math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altLang="zh-TW" sz="2400" dirty="0" smtClean="0"/>
                  <a:t>  as well.</a:t>
                </a:r>
              </a:p>
              <a:p>
                <a:pPr marL="0" indent="0">
                  <a:buNone/>
                </a:pPr>
                <a:endParaRPr lang="en-US" altLang="zh-TW" sz="2400" dirty="0"/>
              </a:p>
              <a:p>
                <a:pPr marL="0" indent="0">
                  <a:buNone/>
                </a:pPr>
                <a:r>
                  <a:rPr lang="en-US" altLang="zh-TW" sz="2400" dirty="0" smtClean="0"/>
                  <a:t>   According </a:t>
                </a:r>
                <a:r>
                  <a:rPr lang="en-US" altLang="zh-TW" sz="2400" dirty="0"/>
                  <a:t>to put delta </a:t>
                </a:r>
                <a:r>
                  <a:rPr lang="en-US" altLang="zh-TW" sz="2400" dirty="0" smtClean="0"/>
                  <a:t>inequality,</a:t>
                </a:r>
              </a:p>
              <a:p>
                <a:pPr marL="0" indent="0">
                  <a:buNone/>
                </a:pPr>
                <a:r>
                  <a:rPr lang="en-US" altLang="zh-TW" sz="2400" dirty="0"/>
                  <a:t> </a:t>
                </a:r>
                <a:r>
                  <a:rPr lang="en-US" altLang="zh-TW" sz="2400" dirty="0" smtClean="0"/>
                  <a:t>          </a:t>
                </a:r>
                <a:r>
                  <a:rPr lang="en-US" altLang="zh-TW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2400" i="1" dirty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altLang="zh-TW" sz="2400" i="1" dirty="0">
                            <a:latin typeface="Cambria Math"/>
                          </a:rPr>
                          <m:t>𝐶𝐵</m:t>
                        </m:r>
                      </m:sub>
                    </m:sSub>
                    <m:d>
                      <m:dPr>
                        <m:ctrlPr>
                          <a:rPr lang="en-US" altLang="zh-TW" sz="2400" i="1" dirty="0">
                            <a:latin typeface="Cambria Math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altLang="zh-TW" sz="2400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altLang="zh-TW" sz="2400" i="1"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/>
                              </a:rPr>
                              <m:t>𝑡</m:t>
                            </m:r>
                          </m:sub>
                          <m:sup/>
                        </m:sSubSup>
                        <m:r>
                          <a:rPr lang="en-US" altLang="zh-TW" sz="2400" i="1">
                            <a:latin typeface="Cambria Math"/>
                          </a:rPr>
                          <m:t>,</m:t>
                        </m:r>
                        <m:sSubSup>
                          <m:sSubSupPr>
                            <m:ctrlPr>
                              <a:rPr lang="en-US" altLang="zh-TW" sz="2400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altLang="zh-TW" sz="2400" i="1">
                                <a:latin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/>
                              </a:rPr>
                              <m:t>𝑡</m:t>
                            </m:r>
                          </m:sub>
                          <m:sup>
                            <m:d>
                              <m:dPr>
                                <m:ctrlPr>
                                  <a:rPr lang="en-US" altLang="zh-TW" sz="24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altLang="zh-TW" sz="2400" i="1">
                                    <a:latin typeface="Cambria Math"/>
                                  </a:rPr>
                                  <m:t>1</m:t>
                                </m:r>
                              </m:e>
                            </m:d>
                          </m:sup>
                        </m:sSubSup>
                        <m:r>
                          <a:rPr lang="en-US" altLang="zh-TW" sz="2400" i="1">
                            <a:latin typeface="Cambria Math"/>
                          </a:rPr>
                          <m:t>,</m:t>
                        </m:r>
                        <m:r>
                          <a:rPr lang="en-US" altLang="zh-TW" sz="2400" i="1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altLang="zh-TW" sz="2400" i="1">
                        <a:latin typeface="Cambria Math"/>
                      </a:rPr>
                      <m:t>&gt;</m:t>
                    </m:r>
                    <m:sSub>
                      <m:sSubPr>
                        <m:ctrlPr>
                          <a:rPr lang="en-US" altLang="zh-TW" sz="24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2400" i="1" dirty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altLang="zh-TW" sz="2400" i="1" dirty="0">
                            <a:latin typeface="Cambria Math"/>
                          </a:rPr>
                          <m:t>𝐶𝐵</m:t>
                        </m:r>
                      </m:sub>
                    </m:sSub>
                    <m:d>
                      <m:dPr>
                        <m:ctrlPr>
                          <a:rPr lang="en-US" altLang="zh-TW" sz="2400" i="1" dirty="0">
                            <a:latin typeface="Cambria Math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altLang="zh-TW" sz="2400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altLang="zh-TW" sz="2400" i="1"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/>
                              </a:rPr>
                              <m:t>𝑡</m:t>
                            </m:r>
                          </m:sub>
                          <m:sup/>
                        </m:sSubSup>
                        <m:r>
                          <a:rPr lang="en-US" altLang="zh-TW" sz="2400" i="1">
                            <a:latin typeface="Cambria Math"/>
                          </a:rPr>
                          <m:t>,</m:t>
                        </m:r>
                        <m:sSubSup>
                          <m:sSubSupPr>
                            <m:ctrlPr>
                              <a:rPr lang="en-US" altLang="zh-TW" sz="2400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altLang="zh-TW" sz="2400" i="1">
                                <a:latin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/>
                              </a:rPr>
                              <m:t>𝑡</m:t>
                            </m:r>
                          </m:sub>
                          <m:sup>
                            <m:d>
                              <m:dPr>
                                <m:ctrlPr>
                                  <a:rPr lang="en-US" altLang="zh-TW" sz="24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altLang="zh-TW" sz="2400" i="1">
                                    <a:latin typeface="Cambria Math"/>
                                  </a:rPr>
                                  <m:t>2</m:t>
                                </m:r>
                              </m:e>
                            </m:d>
                          </m:sup>
                        </m:sSubSup>
                        <m:r>
                          <a:rPr lang="en-US" altLang="zh-TW" sz="2400" i="1">
                            <a:latin typeface="Cambria Math"/>
                          </a:rPr>
                          <m:t>,</m:t>
                        </m:r>
                        <m:r>
                          <a:rPr lang="en-US" altLang="zh-TW" sz="2400" i="1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altLang="zh-TW" sz="2400" i="1">
                        <a:latin typeface="Cambria Math"/>
                      </a:rPr>
                      <m:t>+</m:t>
                    </m:r>
                  </m:oMath>
                </a14:m>
                <a:r>
                  <a:rPr lang="en-US" altLang="zh-TW" sz="2400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sz="24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altLang="zh-TW" sz="2400" i="1">
                            <a:latin typeface="Cambria Math"/>
                          </a:rPr>
                          <m:t> </m:t>
                        </m:r>
                        <m:r>
                          <a:rPr lang="en-US" altLang="zh-TW" sz="2400" i="1">
                            <a:latin typeface="Cambria Math"/>
                          </a:rPr>
                          <m:t>𝑧</m:t>
                        </m:r>
                        <m:r>
                          <a:rPr lang="en-US" altLang="zh-TW" sz="2400" i="1">
                            <a:latin typeface="Cambria Math"/>
                          </a:rPr>
                          <m:t>(</m:t>
                        </m:r>
                        <m:r>
                          <a:rPr lang="en-US" altLang="zh-TW" sz="2400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altLang="zh-TW" sz="2400" i="1">
                            <a:latin typeface="Cambria Math"/>
                          </a:rPr>
                          <m:t>𝑡</m:t>
                        </m:r>
                      </m:sub>
                      <m:sup>
                        <m:d>
                          <m:dPr>
                            <m:ctrlPr>
                              <a:rPr lang="en-US" altLang="zh-TW" sz="2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zh-TW" sz="2400" i="1">
                                <a:latin typeface="Cambria Math"/>
                              </a:rPr>
                              <m:t>1</m:t>
                            </m:r>
                          </m:e>
                        </m:d>
                      </m:sup>
                    </m:sSubSup>
                    <m:r>
                      <a:rPr lang="en-US" altLang="zh-TW" sz="2400" i="1">
                        <a:latin typeface="Cambria Math"/>
                      </a:rPr>
                      <m:t>−</m:t>
                    </m:r>
                    <m:sSubSup>
                      <m:sSubSupPr>
                        <m:ctrlPr>
                          <a:rPr lang="en-US" altLang="zh-TW" sz="24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altLang="zh-TW" sz="2400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altLang="zh-TW" sz="2400" i="1">
                            <a:latin typeface="Cambria Math"/>
                          </a:rPr>
                          <m:t>𝑡</m:t>
                        </m:r>
                      </m:sub>
                      <m:sup>
                        <m:d>
                          <m:dPr>
                            <m:ctrlPr>
                              <a:rPr lang="en-US" altLang="zh-TW" sz="2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zh-TW" sz="2400" i="1">
                                <a:latin typeface="Cambria Math"/>
                              </a:rPr>
                              <m:t>2</m:t>
                            </m:r>
                          </m:e>
                        </m:d>
                      </m:sup>
                    </m:sSubSup>
                    <m:r>
                      <a:rPr lang="en-US" altLang="zh-TW" sz="2400" i="1">
                        <a:latin typeface="Cambria Math"/>
                      </a:rPr>
                      <m:t>)</m:t>
                    </m:r>
                  </m:oMath>
                </a14:m>
                <a:endParaRPr lang="en-US" altLang="zh-TW" sz="2400" dirty="0" smtClean="0"/>
              </a:p>
              <a:p>
                <a:pPr marL="0" indent="0">
                  <a:buNone/>
                </a:pPr>
                <a:r>
                  <a:rPr lang="en-US" altLang="zh-TW" sz="2400" dirty="0" smtClean="0"/>
                  <a:t>                                         </a:t>
                </a:r>
                <a14:m>
                  <m:oMath xmlns:m="http://schemas.openxmlformats.org/officeDocument/2006/math">
                    <m:r>
                      <a:rPr lang="en-US" altLang="zh-TW" sz="2400" i="1" dirty="0">
                        <a:latin typeface="Cambria Math"/>
                        <a:ea typeface="Cambria Math"/>
                      </a:rPr>
                      <m:t>&gt;</m:t>
                    </m:r>
                  </m:oMath>
                </a14:m>
                <a:r>
                  <a:rPr lang="en-US" altLang="zh-TW" sz="24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400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TW" sz="2400" i="1">
                                <a:latin typeface="Cambria Math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altLang="zh-TW" sz="2400" i="1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altLang="zh-TW" sz="2400" i="1">
                                    <a:latin typeface="Cambria Math"/>
                                  </a:rPr>
                                  <m:t>𝑧𝑉</m:t>
                                </m:r>
                              </m:e>
                              <m:sub>
                                <m:r>
                                  <a:rPr lang="en-US" altLang="zh-TW" sz="2400" i="1">
                                    <a:latin typeface="Cambria Math"/>
                                  </a:rPr>
                                  <m:t>𝑡</m:t>
                                </m:r>
                              </m:sub>
                              <m:sup>
                                <m:d>
                                  <m:dPr>
                                    <m:ctrlPr>
                                      <a:rPr lang="en-US" altLang="zh-TW" sz="2400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TW" sz="2400" i="1">
                                        <a:latin typeface="Cambria Math"/>
                                      </a:rPr>
                                      <m:t>2</m:t>
                                    </m:r>
                                  </m:e>
                                </m:d>
                              </m:sup>
                            </m:sSubSup>
                            <m:r>
                              <a:rPr lang="en-US" altLang="zh-TW" sz="2400" i="1">
                                <a:latin typeface="Cambria Math"/>
                              </a:rPr>
                              <m:t>−</m:t>
                            </m:r>
                            <m:sSubSup>
                              <m:sSubSupPr>
                                <m:ctrlPr>
                                  <a:rPr lang="en-US" altLang="zh-TW" sz="2400" i="1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altLang="zh-TW" sz="2400" i="1">
                                    <a:latin typeface="Cambria Math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en-US" altLang="zh-TW" sz="2400" i="1">
                                    <a:latin typeface="Cambria Math"/>
                                  </a:rPr>
                                  <m:t>𝑡</m:t>
                                </m:r>
                              </m:sub>
                              <m:sup/>
                            </m:sSubSup>
                          </m:e>
                        </m:d>
                      </m:e>
                      <m:sup>
                        <m:r>
                          <a:rPr lang="en-US" altLang="zh-TW" sz="2400" i="1">
                            <a:latin typeface="Cambria Math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altLang="zh-TW" sz="2400" dirty="0"/>
                  <a:t>+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sz="24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altLang="zh-TW" sz="2400" i="1">
                            <a:latin typeface="Cambria Math"/>
                          </a:rPr>
                          <m:t> </m:t>
                        </m:r>
                        <m:r>
                          <a:rPr lang="en-US" altLang="zh-TW" sz="2400" i="1">
                            <a:latin typeface="Cambria Math"/>
                          </a:rPr>
                          <m:t>𝑧𝑉</m:t>
                        </m:r>
                      </m:e>
                      <m:sub>
                        <m:r>
                          <a:rPr lang="en-US" altLang="zh-TW" sz="2400" i="1">
                            <a:latin typeface="Cambria Math"/>
                          </a:rPr>
                          <m:t>𝑡</m:t>
                        </m:r>
                      </m:sub>
                      <m:sup>
                        <m:d>
                          <m:dPr>
                            <m:ctrlPr>
                              <a:rPr lang="en-US" altLang="zh-TW" sz="2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zh-TW" sz="2400" i="1">
                                <a:latin typeface="Cambria Math"/>
                              </a:rPr>
                              <m:t>1</m:t>
                            </m:r>
                          </m:e>
                        </m:d>
                      </m:sup>
                    </m:sSubSup>
                    <m:r>
                      <a:rPr lang="en-US" altLang="zh-TW" sz="2400" i="1">
                        <a:latin typeface="Cambria Math"/>
                      </a:rPr>
                      <m:t>−</m:t>
                    </m:r>
                    <m:sSubSup>
                      <m:sSubSupPr>
                        <m:ctrlPr>
                          <a:rPr lang="en-US" altLang="zh-TW" sz="24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altLang="zh-TW" sz="2400" i="1">
                            <a:latin typeface="Cambria Math"/>
                          </a:rPr>
                          <m:t>𝑧𝑉</m:t>
                        </m:r>
                      </m:e>
                      <m:sub>
                        <m:r>
                          <a:rPr lang="en-US" altLang="zh-TW" sz="2400" i="1">
                            <a:latin typeface="Cambria Math"/>
                          </a:rPr>
                          <m:t>𝑡</m:t>
                        </m:r>
                      </m:sub>
                      <m:sup>
                        <m:d>
                          <m:dPr>
                            <m:ctrlPr>
                              <a:rPr lang="en-US" altLang="zh-TW" sz="2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zh-TW" sz="2400" i="1">
                                <a:latin typeface="Cambria Math"/>
                              </a:rPr>
                              <m:t>2</m:t>
                            </m:r>
                          </m:e>
                        </m:d>
                      </m:sup>
                    </m:sSubSup>
                  </m:oMath>
                </a14:m>
                <a:endParaRPr lang="en-US" altLang="zh-TW" sz="2400" dirty="0"/>
              </a:p>
              <a:p>
                <a:pPr marL="0" indent="0">
                  <a:buNone/>
                </a:pPr>
                <a:r>
                  <a:rPr lang="en-US" altLang="zh-TW" sz="2400" dirty="0"/>
                  <a:t>                              </a:t>
                </a:r>
                <a:r>
                  <a:rPr lang="en-US" altLang="zh-TW" sz="2400" dirty="0" smtClean="0"/>
                  <a:t>           </a:t>
                </a:r>
                <a14:m>
                  <m:oMath xmlns:m="http://schemas.openxmlformats.org/officeDocument/2006/math">
                    <m:r>
                      <a:rPr lang="en-US" altLang="zh-TW" sz="2400" i="1">
                        <a:latin typeface="Cambria Math"/>
                        <a:ea typeface="Cambria Math"/>
                      </a:rPr>
                      <m:t>≥</m:t>
                    </m:r>
                    <m:sSubSup>
                      <m:sSubSupPr>
                        <m:ctrlPr>
                          <a:rPr lang="en-US" altLang="zh-TW" sz="24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altLang="zh-TW" sz="2400" i="1">
                            <a:latin typeface="Cambria Math"/>
                          </a:rPr>
                          <m:t>𝑧𝑉</m:t>
                        </m:r>
                      </m:e>
                      <m:sub>
                        <m:r>
                          <a:rPr lang="en-US" altLang="zh-TW" sz="2400" i="1">
                            <a:latin typeface="Cambria Math"/>
                          </a:rPr>
                          <m:t>𝑡</m:t>
                        </m:r>
                      </m:sub>
                      <m:sup>
                        <m:d>
                          <m:dPr>
                            <m:ctrlPr>
                              <a:rPr lang="en-US" altLang="zh-TW" sz="2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zh-TW" sz="2400" i="1">
                                <a:latin typeface="Cambria Math"/>
                              </a:rPr>
                              <m:t>2</m:t>
                            </m:r>
                          </m:e>
                        </m:d>
                      </m:sup>
                    </m:sSubSup>
                    <m:r>
                      <a:rPr lang="en-US" altLang="zh-TW" sz="2400" i="1">
                        <a:latin typeface="Cambria Math"/>
                      </a:rPr>
                      <m:t>−</m:t>
                    </m:r>
                    <m:sSubSup>
                      <m:sSubSupPr>
                        <m:ctrlPr>
                          <a:rPr lang="en-US" altLang="zh-TW" sz="24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altLang="zh-TW" sz="2400" i="1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altLang="zh-TW" sz="2400" i="1">
                            <a:latin typeface="Cambria Math"/>
                          </a:rPr>
                          <m:t>𝑡</m:t>
                        </m:r>
                      </m:sub>
                      <m:sup/>
                    </m:sSubSup>
                    <m:r>
                      <a:rPr lang="en-US" altLang="zh-TW" sz="2400" i="1">
                        <a:latin typeface="Cambria Math"/>
                      </a:rPr>
                      <m:t>+</m:t>
                    </m:r>
                    <m:sSubSup>
                      <m:sSubSupPr>
                        <m:ctrlPr>
                          <a:rPr lang="en-US" altLang="zh-TW" sz="24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altLang="zh-TW" sz="2400" i="1">
                            <a:latin typeface="Cambria Math"/>
                          </a:rPr>
                          <m:t> </m:t>
                        </m:r>
                        <m:r>
                          <a:rPr lang="en-US" altLang="zh-TW" sz="2400" i="1">
                            <a:latin typeface="Cambria Math"/>
                          </a:rPr>
                          <m:t>𝑧𝑉</m:t>
                        </m:r>
                      </m:e>
                      <m:sub>
                        <m:r>
                          <a:rPr lang="en-US" altLang="zh-TW" sz="2400" i="1">
                            <a:latin typeface="Cambria Math"/>
                          </a:rPr>
                          <m:t>𝑡</m:t>
                        </m:r>
                      </m:sub>
                      <m:sup>
                        <m:d>
                          <m:dPr>
                            <m:ctrlPr>
                              <a:rPr lang="en-US" altLang="zh-TW" sz="2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zh-TW" sz="2400" i="1">
                                <a:latin typeface="Cambria Math"/>
                              </a:rPr>
                              <m:t>1</m:t>
                            </m:r>
                          </m:e>
                        </m:d>
                      </m:sup>
                    </m:sSubSup>
                    <m:r>
                      <a:rPr lang="en-US" altLang="zh-TW" sz="2400" i="1">
                        <a:latin typeface="Cambria Math"/>
                      </a:rPr>
                      <m:t>−</m:t>
                    </m:r>
                    <m:sSubSup>
                      <m:sSubSupPr>
                        <m:ctrlPr>
                          <a:rPr lang="en-US" altLang="zh-TW" sz="24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altLang="zh-TW" sz="2400" i="1">
                            <a:latin typeface="Cambria Math"/>
                          </a:rPr>
                          <m:t>𝑧𝑉</m:t>
                        </m:r>
                      </m:e>
                      <m:sub>
                        <m:r>
                          <a:rPr lang="en-US" altLang="zh-TW" sz="2400" i="1">
                            <a:latin typeface="Cambria Math"/>
                          </a:rPr>
                          <m:t>𝑡</m:t>
                        </m:r>
                      </m:sub>
                      <m:sup>
                        <m:d>
                          <m:dPr>
                            <m:ctrlPr>
                              <a:rPr lang="en-US" altLang="zh-TW" sz="2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zh-TW" sz="2400" i="1">
                                <a:latin typeface="Cambria Math"/>
                              </a:rPr>
                              <m:t>2</m:t>
                            </m:r>
                          </m:e>
                        </m:d>
                      </m:sup>
                    </m:sSubSup>
                  </m:oMath>
                </a14:m>
                <a:endParaRPr lang="en-US" altLang="zh-TW" sz="2400" dirty="0"/>
              </a:p>
              <a:p>
                <a:pPr marL="0" indent="0">
                  <a:buNone/>
                </a:pPr>
                <a:r>
                  <a:rPr lang="en-US" altLang="zh-TW" sz="2400" dirty="0"/>
                  <a:t>                                          </a:t>
                </a:r>
                <a14:m>
                  <m:oMath xmlns:m="http://schemas.openxmlformats.org/officeDocument/2006/math">
                    <m:r>
                      <a:rPr lang="en-US" altLang="zh-TW" sz="2400" i="1">
                        <a:latin typeface="Cambria Math"/>
                        <a:ea typeface="Cambria Math"/>
                      </a:rPr>
                      <m:t>=</m:t>
                    </m:r>
                  </m:oMath>
                </a14:m>
                <a:r>
                  <a:rPr lang="zh-TW" altLang="en-US" sz="2400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sz="24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altLang="zh-TW" sz="2400" i="1">
                            <a:latin typeface="Cambria Math"/>
                          </a:rPr>
                          <m:t>𝑧𝑉</m:t>
                        </m:r>
                      </m:e>
                      <m:sub>
                        <m:r>
                          <a:rPr lang="en-US" altLang="zh-TW" sz="2400" i="1">
                            <a:latin typeface="Cambria Math"/>
                          </a:rPr>
                          <m:t>𝑡</m:t>
                        </m:r>
                      </m:sub>
                      <m:sup>
                        <m:d>
                          <m:dPr>
                            <m:ctrlPr>
                              <a:rPr lang="en-US" altLang="zh-TW" sz="2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zh-TW" sz="2400" i="1">
                                <a:latin typeface="Cambria Math"/>
                              </a:rPr>
                              <m:t>1</m:t>
                            </m:r>
                          </m:e>
                        </m:d>
                      </m:sup>
                    </m:sSubSup>
                    <m:r>
                      <a:rPr lang="en-US" altLang="zh-TW" sz="2400" i="1">
                        <a:latin typeface="Cambria Math"/>
                      </a:rPr>
                      <m:t>−</m:t>
                    </m:r>
                  </m:oMath>
                </a14:m>
                <a:r>
                  <a:rPr lang="en-US" altLang="zh-TW" sz="2400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sz="24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altLang="zh-TW" sz="2400" i="1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altLang="zh-TW" sz="2400" i="1">
                            <a:latin typeface="Cambria Math"/>
                          </a:rPr>
                          <m:t>𝑡</m:t>
                        </m:r>
                      </m:sub>
                      <m:sup/>
                    </m:sSubSup>
                  </m:oMath>
                </a14:m>
                <a:r>
                  <a:rPr lang="en-US" altLang="zh-TW" sz="2400" dirty="0" smtClean="0"/>
                  <a:t>   </a:t>
                </a:r>
              </a:p>
              <a:p>
                <a:pPr marL="0" indent="0">
                  <a:buNone/>
                </a:pPr>
                <a:r>
                  <a:rPr lang="en-US" altLang="zh-TW" sz="2400" dirty="0" smtClean="0"/>
                  <a:t>    </a:t>
                </a:r>
              </a:p>
              <a:p>
                <a:pPr marL="0" indent="0">
                  <a:buNone/>
                </a:pPr>
                <a:r>
                  <a:rPr lang="en-US" altLang="zh-TW" sz="2400" dirty="0"/>
                  <a:t> </a:t>
                </a:r>
                <a:r>
                  <a:rPr lang="en-US" altLang="zh-TW" sz="2400" dirty="0" smtClean="0"/>
                  <a:t>   Thus,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2400" i="1" dirty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altLang="zh-TW" sz="2400" i="1" dirty="0">
                            <a:latin typeface="Cambria Math"/>
                          </a:rPr>
                          <m:t>𝐶𝐵</m:t>
                        </m:r>
                      </m:sub>
                    </m:sSub>
                    <m:d>
                      <m:dPr>
                        <m:ctrlPr>
                          <a:rPr lang="en-US" altLang="zh-TW" sz="2400" i="1" dirty="0">
                            <a:latin typeface="Cambria Math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altLang="zh-TW" sz="2400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altLang="zh-TW" sz="2400" i="1"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/>
                              </a:rPr>
                              <m:t>𝑡</m:t>
                            </m:r>
                          </m:sub>
                          <m:sup/>
                        </m:sSubSup>
                        <m:r>
                          <a:rPr lang="en-US" altLang="zh-TW" sz="2400" i="1">
                            <a:latin typeface="Cambria Math"/>
                          </a:rPr>
                          <m:t>,</m:t>
                        </m:r>
                        <m:sSubSup>
                          <m:sSubSupPr>
                            <m:ctrlPr>
                              <a:rPr lang="en-US" altLang="zh-TW" sz="2400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altLang="zh-TW" sz="2400" i="1">
                                <a:latin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/>
                              </a:rPr>
                              <m:t>𝑡</m:t>
                            </m:r>
                          </m:sub>
                          <m:sup>
                            <m:d>
                              <m:dPr>
                                <m:ctrlPr>
                                  <a:rPr lang="en-US" altLang="zh-TW" sz="24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altLang="zh-TW" sz="2400" i="1">
                                    <a:latin typeface="Cambria Math"/>
                                  </a:rPr>
                                  <m:t>1</m:t>
                                </m:r>
                              </m:e>
                            </m:d>
                          </m:sup>
                        </m:sSubSup>
                        <m:r>
                          <a:rPr lang="en-US" altLang="zh-TW" sz="2400" i="1">
                            <a:latin typeface="Cambria Math"/>
                          </a:rPr>
                          <m:t>,</m:t>
                        </m:r>
                        <m:r>
                          <a:rPr lang="en-US" altLang="zh-TW" sz="2400" i="1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altLang="zh-TW" sz="2400" b="0" i="1" smtClean="0">
                        <a:latin typeface="Cambria Math"/>
                      </a:rPr>
                      <m:t>&gt;</m:t>
                    </m:r>
                    <m:sSup>
                      <m:sSupPr>
                        <m:ctrlPr>
                          <a:rPr lang="en-US" altLang="zh-TW" sz="2400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TW" sz="2400" i="1">
                                <a:latin typeface="Cambria Math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altLang="zh-TW" sz="2400" i="1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altLang="zh-TW" sz="2400" i="1">
                                    <a:latin typeface="Cambria Math"/>
                                  </a:rPr>
                                  <m:t>𝑧𝑉</m:t>
                                </m:r>
                              </m:e>
                              <m:sub>
                                <m:r>
                                  <a:rPr lang="en-US" altLang="zh-TW" sz="2400" i="1">
                                    <a:latin typeface="Cambria Math"/>
                                  </a:rPr>
                                  <m:t>𝑡</m:t>
                                </m:r>
                              </m:sub>
                              <m:sup>
                                <m:d>
                                  <m:dPr>
                                    <m:ctrlPr>
                                      <a:rPr lang="en-US" altLang="zh-TW" sz="2400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TW" sz="2400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e>
                                </m:d>
                              </m:sup>
                            </m:sSubSup>
                            <m:r>
                              <a:rPr lang="en-US" altLang="zh-TW" sz="2400" i="1">
                                <a:latin typeface="Cambria Math"/>
                              </a:rPr>
                              <m:t>−</m:t>
                            </m:r>
                            <m:sSubSup>
                              <m:sSubSupPr>
                                <m:ctrlPr>
                                  <a:rPr lang="en-US" altLang="zh-TW" sz="2400" i="1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altLang="zh-TW" sz="2400" i="1">
                                    <a:latin typeface="Cambria Math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en-US" altLang="zh-TW" sz="2400" i="1">
                                    <a:latin typeface="Cambria Math"/>
                                  </a:rPr>
                                  <m:t>𝑡</m:t>
                                </m:r>
                              </m:sub>
                              <m:sup/>
                            </m:sSubSup>
                          </m:e>
                        </m:d>
                      </m:e>
                      <m:sup>
                        <m:r>
                          <a:rPr lang="en-US" altLang="zh-TW" sz="2400" i="1">
                            <a:latin typeface="Cambria Math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altLang="zh-TW" sz="2400" dirty="0" smtClean="0"/>
                  <a:t> , </a:t>
                </a:r>
                <a:endParaRPr lang="en-US" altLang="zh-TW" sz="2400" dirty="0"/>
              </a:p>
              <a:p>
                <a:pPr marL="0" indent="0">
                  <a:buNone/>
                </a:pPr>
                <a:r>
                  <a:rPr lang="en-US" altLang="zh-TW" sz="2400" dirty="0" smtClean="0"/>
                  <a:t>    because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2400" i="1" dirty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altLang="zh-TW" sz="2400" i="1" dirty="0">
                            <a:latin typeface="Cambria Math"/>
                          </a:rPr>
                          <m:t>𝐶𝐵</m:t>
                        </m:r>
                      </m:sub>
                    </m:sSub>
                    <m:d>
                      <m:dPr>
                        <m:ctrlPr>
                          <a:rPr lang="en-US" altLang="zh-TW" sz="2400" i="1" dirty="0">
                            <a:latin typeface="Cambria Math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altLang="zh-TW" sz="2400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altLang="zh-TW" sz="2400" i="1"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/>
                              </a:rPr>
                              <m:t>𝑡</m:t>
                            </m:r>
                          </m:sub>
                          <m:sup/>
                        </m:sSubSup>
                        <m:r>
                          <a:rPr lang="en-US" altLang="zh-TW" sz="2400" i="1">
                            <a:latin typeface="Cambria Math"/>
                          </a:rPr>
                          <m:t>,</m:t>
                        </m:r>
                        <m:sSubSup>
                          <m:sSubSupPr>
                            <m:ctrlPr>
                              <a:rPr lang="en-US" altLang="zh-TW" sz="2400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altLang="zh-TW" sz="2400" i="1">
                                <a:latin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/>
                              </a:rPr>
                              <m:t>𝑡</m:t>
                            </m:r>
                          </m:sub>
                          <m:sup>
                            <m:d>
                              <m:dPr>
                                <m:ctrlPr>
                                  <a:rPr lang="en-US" altLang="zh-TW" sz="24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altLang="zh-TW" sz="2400" i="1">
                                    <a:latin typeface="Cambria Math"/>
                                  </a:rPr>
                                  <m:t>1</m:t>
                                </m:r>
                              </m:e>
                            </m:d>
                          </m:sup>
                        </m:sSubSup>
                        <m:r>
                          <a:rPr lang="en-US" altLang="zh-TW" sz="2400" i="1">
                            <a:latin typeface="Cambria Math"/>
                          </a:rPr>
                          <m:t>,</m:t>
                        </m:r>
                        <m:r>
                          <a:rPr lang="en-US" altLang="zh-TW" sz="2400" i="1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altLang="zh-TW" sz="2400" i="1">
                        <a:latin typeface="Cambria Math"/>
                      </a:rPr>
                      <m:t>&gt;</m:t>
                    </m:r>
                  </m:oMath>
                </a14:m>
                <a:r>
                  <a:rPr lang="zh-TW" altLang="en-US" sz="2400" dirty="0" smtClean="0"/>
                  <a:t> </a:t>
                </a:r>
                <a:r>
                  <a:rPr lang="en-US" altLang="zh-TW" sz="2400" dirty="0" smtClean="0"/>
                  <a:t>0  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TW" sz="2400" dirty="0">
                        <a:ea typeface="Cambria Math"/>
                      </a:rPr>
                      <m:t>∀</m:t>
                    </m:r>
                    <m:r>
                      <m:rPr>
                        <m:nor/>
                      </m:rPr>
                      <a:rPr lang="en-US" altLang="zh-TW" sz="2400" dirty="0"/>
                      <m:t> </m:t>
                    </m:r>
                    <m:r>
                      <a:rPr lang="en-US" altLang="zh-TW" sz="2400" i="1">
                        <a:latin typeface="Cambria Math"/>
                      </a:rPr>
                      <m:t>𝑡</m:t>
                    </m:r>
                    <m:r>
                      <a:rPr lang="en-US" altLang="zh-TW" sz="2400" i="1">
                        <a:latin typeface="Cambria Math"/>
                        <a:ea typeface="Cambria Math"/>
                      </a:rPr>
                      <m:t>∈[0,</m:t>
                    </m:r>
                    <m:r>
                      <a:rPr lang="en-US" altLang="zh-TW" sz="2400" i="1">
                        <a:latin typeface="Cambria Math"/>
                        <a:ea typeface="Cambria Math"/>
                      </a:rPr>
                      <m:t>𝑇</m:t>
                    </m:r>
                    <m:r>
                      <a:rPr lang="en-US" altLang="zh-TW" sz="2400" i="1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en-US" altLang="zh-TW" sz="2400" b="1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7504" y="44624"/>
                <a:ext cx="8856984" cy="6696744"/>
              </a:xfrm>
              <a:blipFill rotWithShape="1">
                <a:blip r:embed="rId2"/>
                <a:stretch>
                  <a:fillRect l="-1101" t="-27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群組 3"/>
          <p:cNvGrpSpPr/>
          <p:nvPr/>
        </p:nvGrpSpPr>
        <p:grpSpPr>
          <a:xfrm>
            <a:off x="7863244" y="0"/>
            <a:ext cx="1220462" cy="2727915"/>
            <a:chOff x="7417243" y="3129977"/>
            <a:chExt cx="1220462" cy="2727915"/>
          </a:xfrm>
        </p:grpSpPr>
        <p:cxnSp>
          <p:nvCxnSpPr>
            <p:cNvPr id="5" name="直線單箭頭接點 4"/>
            <p:cNvCxnSpPr/>
            <p:nvPr/>
          </p:nvCxnSpPr>
          <p:spPr>
            <a:xfrm rot="5400000" flipH="1" flipV="1">
              <a:off x="7394595" y="4749809"/>
              <a:ext cx="2214578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文字方塊 5"/>
                <p:cNvSpPr txBox="1"/>
                <p:nvPr/>
              </p:nvSpPr>
              <p:spPr>
                <a:xfrm>
                  <a:off x="8286776" y="3129977"/>
                  <a:ext cx="350929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400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sz="2400" b="1" i="1" smtClean="0">
                                <a:latin typeface="Cambria Math"/>
                              </a:rPr>
                              <m:t>𝑷</m:t>
                            </m:r>
                          </m:e>
                          <m:sub>
                            <m:r>
                              <a:rPr lang="en-US" altLang="zh-TW" sz="2400" b="1" i="1" smtClean="0">
                                <a:latin typeface="Cambria Math"/>
                              </a:rPr>
                              <m:t>𝒕</m:t>
                            </m:r>
                          </m:sub>
                        </m:sSub>
                      </m:oMath>
                    </m:oMathPara>
                  </a14:m>
                  <a:endParaRPr lang="zh-TW" altLang="en-US" sz="2400" b="1" dirty="0"/>
                </a:p>
              </p:txBody>
            </p:sp>
          </mc:Choice>
          <mc:Fallback xmlns="">
            <p:sp>
              <p:nvSpPr>
                <p:cNvPr id="6" name="文字方塊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86776" y="3129977"/>
                  <a:ext cx="350929" cy="461665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5263" r="-35088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文字方塊 6"/>
                <p:cNvSpPr txBox="1"/>
                <p:nvPr/>
              </p:nvSpPr>
              <p:spPr>
                <a:xfrm>
                  <a:off x="7417243" y="4637465"/>
                  <a:ext cx="1220462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TW" sz="2400" b="1" dirty="0" smtClean="0"/>
                    <a:t>b(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sz="2400" b="1" i="1" smtClean="0">
                              <a:latin typeface="Cambria Math"/>
                            </a:rPr>
                            <m:t>𝑽</m:t>
                          </m:r>
                        </m:e>
                        <m:sub>
                          <m:r>
                            <a:rPr lang="en-US" altLang="zh-TW" sz="2400" b="1" i="1" smtClean="0">
                              <a:latin typeface="Cambria Math"/>
                            </a:rPr>
                            <m:t>𝒕</m:t>
                          </m:r>
                        </m:sub>
                      </m:sSub>
                    </m:oMath>
                  </a14:m>
                  <a:r>
                    <a:rPr lang="en-US" altLang="zh-TW" sz="2400" b="1" dirty="0" smtClean="0"/>
                    <a:t>,t)</a:t>
                  </a:r>
                  <a:r>
                    <a:rPr lang="en-US" altLang="zh-TW" sz="2400" b="1" baseline="-25000" dirty="0" smtClean="0"/>
                    <a:t>  </a:t>
                  </a:r>
                  <a:r>
                    <a:rPr lang="en-US" altLang="zh-TW" sz="2400" b="1" dirty="0" smtClean="0"/>
                    <a:t>-</a:t>
                  </a:r>
                  <a:endParaRPr lang="zh-TW" altLang="en-US" sz="2400" b="1" dirty="0"/>
                </a:p>
              </p:txBody>
            </p:sp>
          </mc:Choice>
          <mc:Fallback xmlns="">
            <p:sp>
              <p:nvSpPr>
                <p:cNvPr id="7" name="文字方塊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17243" y="4637465"/>
                  <a:ext cx="1220462" cy="461665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l="-8000" t="-10526" r="-6500" b="-28947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>
              <a:xfrm>
                <a:off x="7855228" y="1016234"/>
                <a:ext cx="122847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zh-TW" altLang="en-US" sz="2400" b="1" i="1" dirty="0" smtClean="0">
                        <a:latin typeface="Cambria Math"/>
                      </a:rPr>
                      <m:t>𝝀</m:t>
                    </m:r>
                  </m:oMath>
                </a14:m>
                <a:r>
                  <a:rPr lang="en-US" altLang="zh-TW" sz="2400" b="1" dirty="0" smtClean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2400" b="1" i="1" smtClean="0">
                            <a:latin typeface="Cambria Math"/>
                          </a:rPr>
                          <m:t>𝑽</m:t>
                        </m:r>
                      </m:e>
                      <m:sub>
                        <m:r>
                          <a:rPr lang="en-US" altLang="zh-TW" sz="2400" b="1" i="1" smtClean="0">
                            <a:latin typeface="Cambria Math"/>
                          </a:rPr>
                          <m:t>𝒕</m:t>
                        </m:r>
                      </m:sub>
                    </m:sSub>
                  </m:oMath>
                </a14:m>
                <a:r>
                  <a:rPr lang="en-US" altLang="zh-TW" sz="2400" b="1" dirty="0" smtClean="0"/>
                  <a:t>,t)</a:t>
                </a:r>
                <a:r>
                  <a:rPr lang="en-US" altLang="zh-TW" sz="2400" b="1" baseline="-25000" dirty="0" smtClean="0"/>
                  <a:t>  </a:t>
                </a:r>
                <a:r>
                  <a:rPr lang="en-US" altLang="zh-TW" sz="2400" b="1" dirty="0" smtClean="0"/>
                  <a:t>-</a:t>
                </a:r>
                <a:endParaRPr lang="zh-TW" altLang="en-US" sz="2400" b="1" dirty="0"/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5228" y="1016234"/>
                <a:ext cx="1228478" cy="461665"/>
              </a:xfrm>
              <a:prstGeom prst="rect">
                <a:avLst/>
              </a:prstGeom>
              <a:blipFill rotWithShape="1">
                <a:blip r:embed="rId5"/>
                <a:stretch>
                  <a:fillRect l="-1493" t="-10667" r="-6468" b="-30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直線接點 9"/>
          <p:cNvCxnSpPr/>
          <p:nvPr/>
        </p:nvCxnSpPr>
        <p:spPr>
          <a:xfrm>
            <a:off x="683568" y="1507488"/>
            <a:ext cx="2232248" cy="93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字方塊 11"/>
          <p:cNvSpPr txBox="1"/>
          <p:nvPr/>
        </p:nvSpPr>
        <p:spPr>
          <a:xfrm>
            <a:off x="2532312" y="1507488"/>
            <a:ext cx="767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>
                <a:solidFill>
                  <a:srgbClr val="FF0000"/>
                </a:solidFill>
              </a:rPr>
              <a:t>i</a:t>
            </a:r>
            <a:r>
              <a:rPr lang="en-US" altLang="zh-TW" b="1" dirty="0" smtClean="0">
                <a:solidFill>
                  <a:srgbClr val="FF0000"/>
                </a:solidFill>
              </a:rPr>
              <a:t>n </a:t>
            </a:r>
            <a:r>
              <a:rPr lang="en-US" altLang="zh-TW" b="1" dirty="0">
                <a:solidFill>
                  <a:srgbClr val="FF0000"/>
                </a:solidFill>
              </a:rPr>
              <a:t>U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sp>
        <p:nvSpPr>
          <p:cNvPr id="13" name="手繪多邊形 12"/>
          <p:cNvSpPr/>
          <p:nvPr/>
        </p:nvSpPr>
        <p:spPr>
          <a:xfrm>
            <a:off x="7524328" y="2492896"/>
            <a:ext cx="64180" cy="936104"/>
          </a:xfrm>
          <a:custGeom>
            <a:avLst/>
            <a:gdLst>
              <a:gd name="connsiteX0" fmla="*/ 16042 w 256717"/>
              <a:gd name="connsiteY0" fmla="*/ 0 h 1251284"/>
              <a:gd name="connsiteX1" fmla="*/ 256674 w 256717"/>
              <a:gd name="connsiteY1" fmla="*/ 625642 h 1251284"/>
              <a:gd name="connsiteX2" fmla="*/ 0 w 256717"/>
              <a:gd name="connsiteY2" fmla="*/ 1251284 h 1251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6717" h="1251284">
                <a:moveTo>
                  <a:pt x="16042" y="0"/>
                </a:moveTo>
                <a:cubicBezTo>
                  <a:pt x="137695" y="208547"/>
                  <a:pt x="259348" y="417095"/>
                  <a:pt x="256674" y="625642"/>
                </a:cubicBezTo>
                <a:cubicBezTo>
                  <a:pt x="254000" y="834189"/>
                  <a:pt x="127000" y="1042736"/>
                  <a:pt x="0" y="1251284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文字方塊 13"/>
          <p:cNvSpPr txBox="1"/>
          <p:nvPr/>
        </p:nvSpPr>
        <p:spPr>
          <a:xfrm>
            <a:off x="7725326" y="2776282"/>
            <a:ext cx="767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>
                <a:solidFill>
                  <a:srgbClr val="FF0000"/>
                </a:solidFill>
              </a:rPr>
              <a:t>i</a:t>
            </a:r>
            <a:r>
              <a:rPr lang="en-US" altLang="zh-TW" b="1" dirty="0" smtClean="0">
                <a:solidFill>
                  <a:srgbClr val="FF0000"/>
                </a:solidFill>
              </a:rPr>
              <a:t>n </a:t>
            </a:r>
            <a:r>
              <a:rPr lang="en-US" altLang="zh-TW" b="1" dirty="0">
                <a:solidFill>
                  <a:srgbClr val="FF0000"/>
                </a:solidFill>
              </a:rPr>
              <a:t>U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1105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標題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320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altLang="zh-TW" sz="3200" i="1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altLang="zh-TW" sz="3200" i="1">
                              <a:latin typeface="Cambria Math"/>
                            </a:rPr>
                            <m:t>𝑡</m:t>
                          </m:r>
                        </m:sub>
                        <m:sup>
                          <m:r>
                            <a:rPr lang="en-US" altLang="zh-TW" sz="3200" i="1">
                              <a:latin typeface="Cambria Math"/>
                            </a:rPr>
                            <m:t>(1)</m:t>
                          </m:r>
                        </m:sup>
                      </m:sSubSup>
                      <m:r>
                        <a:rPr lang="en-US" altLang="zh-TW" sz="3200" i="1">
                          <a:latin typeface="Cambria Math"/>
                        </a:rPr>
                        <m:t>&lt;</m:t>
                      </m:r>
                      <m:sSubSup>
                        <m:sSubSupPr>
                          <m:ctrlPr>
                            <a:rPr lang="en-US" altLang="zh-TW" sz="3200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altLang="zh-TW" sz="3200" i="1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altLang="zh-TW" sz="3200" i="1">
                              <a:latin typeface="Cambria Math"/>
                            </a:rPr>
                            <m:t>𝑡</m:t>
                          </m:r>
                        </m:sub>
                        <m:sup>
                          <m:r>
                            <a:rPr lang="en-US" altLang="zh-TW" sz="3200" i="1">
                              <a:latin typeface="Cambria Math"/>
                            </a:rPr>
                            <m:t>(2)</m:t>
                          </m:r>
                        </m:sup>
                      </m:sSubSup>
                      <m:r>
                        <a:rPr lang="en-US" altLang="zh-TW" sz="3200" i="1">
                          <a:latin typeface="Cambria Math"/>
                          <a:ea typeface="Cambria Math"/>
                        </a:rPr>
                        <m:t>⟹</m:t>
                      </m:r>
                      <m:sSub>
                        <m:sSubPr>
                          <m:ctrlPr>
                            <a:rPr lang="en-US" altLang="zh-TW" sz="32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TW" sz="3200" i="1">
                              <a:latin typeface="Cambria Math"/>
                              <a:ea typeface="Cambria Math"/>
                            </a:rPr>
                            <m:t>𝑏</m:t>
                          </m:r>
                        </m:e>
                        <m:sub>
                          <m:r>
                            <a:rPr lang="en-US" altLang="zh-TW" sz="3200" b="0" i="1" smtClean="0">
                              <a:latin typeface="Cambria Math"/>
                              <a:ea typeface="Cambria Math"/>
                            </a:rPr>
                            <m:t>𝐶𝐵</m:t>
                          </m:r>
                        </m:sub>
                      </m:sSub>
                      <m:r>
                        <a:rPr lang="en-US" altLang="zh-TW" sz="3200" i="1">
                          <a:latin typeface="Cambria Math"/>
                          <a:ea typeface="Cambria Math"/>
                        </a:rPr>
                        <m:t>(</m:t>
                      </m:r>
                      <m:sSubSup>
                        <m:sSubSupPr>
                          <m:ctrlPr>
                            <a:rPr lang="en-US" altLang="zh-TW" sz="3200" i="1">
                              <a:latin typeface="Cambria Math"/>
                              <a:ea typeface="Cambria Math"/>
                            </a:rPr>
                          </m:ctrlPr>
                        </m:sSubSupPr>
                        <m:e>
                          <m:r>
                            <a:rPr lang="en-US" altLang="zh-TW" sz="3200" i="1">
                              <a:latin typeface="Cambria Math"/>
                              <a:ea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altLang="zh-TW" sz="3200" i="1">
                              <a:latin typeface="Cambria Math"/>
                              <a:ea typeface="Cambria Math"/>
                            </a:rPr>
                            <m:t>𝑡</m:t>
                          </m:r>
                        </m:sub>
                        <m:sup>
                          <m:d>
                            <m:dPr>
                              <m:ctrlPr>
                                <a:rPr lang="en-US" altLang="zh-TW" sz="3200" i="1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altLang="zh-TW" sz="3200" i="1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e>
                          </m:d>
                        </m:sup>
                      </m:sSubSup>
                      <m:r>
                        <a:rPr lang="en-US" altLang="zh-TW" sz="3200" i="1"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en-US" altLang="zh-TW" sz="3200" i="1">
                          <a:latin typeface="Cambria Math"/>
                          <a:ea typeface="Cambria Math"/>
                        </a:rPr>
                        <m:t>𝑡</m:t>
                      </m:r>
                      <m:r>
                        <a:rPr lang="en-US" altLang="zh-TW" sz="3200" i="1">
                          <a:latin typeface="Cambria Math"/>
                          <a:ea typeface="Cambria Math"/>
                        </a:rPr>
                        <m:t>)≤</m:t>
                      </m:r>
                      <m:sSub>
                        <m:sSubPr>
                          <m:ctrlPr>
                            <a:rPr lang="en-US" altLang="zh-TW" sz="32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TW" sz="3200" i="1">
                              <a:latin typeface="Cambria Math"/>
                              <a:ea typeface="Cambria Math"/>
                            </a:rPr>
                            <m:t>𝑏</m:t>
                          </m:r>
                        </m:e>
                        <m:sub>
                          <m:r>
                            <a:rPr lang="en-US" altLang="zh-TW" sz="3200" b="0" i="1" smtClean="0">
                              <a:latin typeface="Cambria Math"/>
                              <a:ea typeface="Cambria Math"/>
                            </a:rPr>
                            <m:t>𝐶𝐵</m:t>
                          </m:r>
                        </m:sub>
                      </m:sSub>
                      <m:r>
                        <a:rPr lang="en-US" altLang="zh-TW" sz="3200" i="1">
                          <a:latin typeface="Cambria Math"/>
                          <a:ea typeface="Cambria Math"/>
                        </a:rPr>
                        <m:t>(</m:t>
                      </m:r>
                      <m:sSubSup>
                        <m:sSubSupPr>
                          <m:ctrlPr>
                            <a:rPr lang="en-US" altLang="zh-TW" sz="3200" i="1">
                              <a:latin typeface="Cambria Math"/>
                              <a:ea typeface="Cambria Math"/>
                            </a:rPr>
                          </m:ctrlPr>
                        </m:sSubSupPr>
                        <m:e>
                          <m:r>
                            <a:rPr lang="en-US" altLang="zh-TW" sz="3200" i="1">
                              <a:latin typeface="Cambria Math"/>
                              <a:ea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altLang="zh-TW" sz="3200" i="1">
                              <a:latin typeface="Cambria Math"/>
                              <a:ea typeface="Cambria Math"/>
                            </a:rPr>
                            <m:t>𝑡</m:t>
                          </m:r>
                        </m:sub>
                        <m:sup>
                          <m:d>
                            <m:dPr>
                              <m:ctrlPr>
                                <a:rPr lang="en-US" altLang="zh-TW" sz="3200" i="1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altLang="zh-TW" sz="3200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e>
                          </m:d>
                        </m:sup>
                      </m:sSubSup>
                      <m:r>
                        <a:rPr lang="en-US" altLang="zh-TW" sz="3200" i="1"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en-US" altLang="zh-TW" sz="3200" i="1">
                          <a:latin typeface="Cambria Math"/>
                          <a:ea typeface="Cambria Math"/>
                        </a:rPr>
                        <m:t>𝑡</m:t>
                      </m:r>
                      <m:r>
                        <a:rPr lang="en-US" altLang="zh-TW" sz="3200" i="1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zh-TW" altLang="en-US" sz="3200" dirty="0"/>
              </a:p>
            </p:txBody>
          </p:sp>
        </mc:Choice>
        <mc:Fallback xmlns="">
          <p:sp>
            <p:nvSpPr>
              <p:cNvPr id="2" name="標題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39552" y="1916832"/>
            <a:ext cx="8229600" cy="4176464"/>
          </a:xfrm>
        </p:spPr>
        <p:txBody>
          <a:bodyPr/>
          <a:lstStyle/>
          <a:p>
            <a:pPr marL="0" indent="0">
              <a:buNone/>
            </a:pPr>
            <a:r>
              <a:rPr lang="en-US" altLang="zh-TW" dirty="0" smtClean="0"/>
              <a:t>The higher the firm value, </a:t>
            </a:r>
            <a:r>
              <a:rPr lang="en-US" altLang="zh-TW" dirty="0"/>
              <a:t>the </a:t>
            </a:r>
            <a:r>
              <a:rPr lang="en-US" altLang="zh-TW" dirty="0" smtClean="0"/>
              <a:t>higher</a:t>
            </a:r>
            <a:r>
              <a:rPr lang="en-US" altLang="zh-TW" dirty="0" smtClean="0"/>
              <a:t> </a:t>
            </a:r>
            <a:r>
              <a:rPr lang="en-US" altLang="zh-TW" dirty="0"/>
              <a:t>the </a:t>
            </a:r>
            <a:r>
              <a:rPr lang="en-US" altLang="zh-TW" dirty="0" smtClean="0"/>
              <a:t>bond</a:t>
            </a:r>
            <a:endParaRPr lang="en-US" altLang="zh-TW" dirty="0"/>
          </a:p>
          <a:p>
            <a:pPr marL="0" indent="0">
              <a:buNone/>
            </a:pPr>
            <a:r>
              <a:rPr lang="en-US" altLang="zh-TW" dirty="0" smtClean="0"/>
              <a:t>value</a:t>
            </a:r>
            <a:r>
              <a:rPr lang="en-US" altLang="zh-TW" dirty="0" smtClean="0"/>
              <a:t> </a:t>
            </a:r>
            <a:r>
              <a:rPr lang="en-US" altLang="zh-TW" dirty="0"/>
              <a:t>must be to trigger </a:t>
            </a:r>
            <a:r>
              <a:rPr lang="en-US" altLang="zh-TW" dirty="0" smtClean="0"/>
              <a:t>conversion.</a:t>
            </a:r>
          </a:p>
          <a:p>
            <a:pPr marL="0" indent="0">
              <a:buNone/>
            </a:pPr>
            <a:r>
              <a:rPr lang="en-US" altLang="zh-TW" dirty="0" smtClean="0"/>
              <a:t>(the easier to trigger conversion)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26008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橢圓 12"/>
          <p:cNvSpPr/>
          <p:nvPr/>
        </p:nvSpPr>
        <p:spPr>
          <a:xfrm>
            <a:off x="8494232" y="4125040"/>
            <a:ext cx="500066" cy="897621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251520" y="26958"/>
                <a:ext cx="8712968" cy="6831042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altLang="zh-TW" b="1" u="sng" dirty="0" smtClean="0"/>
                  <a:t>Proof 3.2</a:t>
                </a:r>
                <a:r>
                  <a:rPr lang="en-US" altLang="zh-TW" dirty="0" smtClean="0"/>
                  <a:t>   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sz="24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altLang="zh-TW" sz="2400" b="0" i="1" smtClean="0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altLang="zh-TW" sz="2400" i="1">
                            <a:latin typeface="Cambria Math"/>
                          </a:rPr>
                          <m:t>𝑡</m:t>
                        </m:r>
                      </m:sub>
                      <m:sup>
                        <m:r>
                          <a:rPr lang="en-US" altLang="zh-TW" sz="2400" i="1">
                            <a:latin typeface="Cambria Math"/>
                          </a:rPr>
                          <m:t>(1)</m:t>
                        </m:r>
                      </m:sup>
                    </m:sSubSup>
                    <m:r>
                      <a:rPr lang="en-US" altLang="zh-TW" sz="2400" b="0" i="1" smtClean="0">
                        <a:latin typeface="Cambria Math"/>
                      </a:rPr>
                      <m:t>&gt;</m:t>
                    </m:r>
                    <m:sSubSup>
                      <m:sSubSupPr>
                        <m:ctrlPr>
                          <a:rPr lang="en-US" altLang="zh-TW" sz="24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altLang="zh-TW" sz="2400" b="0" i="1" smtClean="0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altLang="zh-TW" sz="2400" i="1">
                            <a:latin typeface="Cambria Math"/>
                          </a:rPr>
                          <m:t>𝑡</m:t>
                        </m:r>
                      </m:sub>
                      <m:sup>
                        <m:r>
                          <a:rPr lang="en-US" altLang="zh-TW" sz="2400" i="1">
                            <a:latin typeface="Cambria Math"/>
                          </a:rPr>
                          <m:t>(2)</m:t>
                        </m:r>
                      </m:sup>
                    </m:sSubSup>
                    <m:r>
                      <a:rPr lang="en-US" altLang="zh-TW" sz="2400" i="1">
                        <a:latin typeface="Cambria Math"/>
                        <a:ea typeface="Cambria Math"/>
                      </a:rPr>
                      <m:t>⟹</m:t>
                    </m:r>
                    <m:sSub>
                      <m:sSubPr>
                        <m:ctrlPr>
                          <a:rPr lang="en-US" altLang="zh-TW" sz="240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zh-TW" sz="2400" b="0" i="1" smtClean="0">
                            <a:latin typeface="Cambria Math"/>
                            <a:ea typeface="Cambria Math"/>
                          </a:rPr>
                          <m:t>𝑣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/>
                            <a:ea typeface="Cambria Math"/>
                          </a:rPr>
                          <m:t>𝐶𝐵</m:t>
                        </m:r>
                      </m:sub>
                    </m:sSub>
                    <m:r>
                      <a:rPr lang="en-US" altLang="zh-TW" sz="2400" i="1">
                        <a:latin typeface="Cambria Math"/>
                        <a:ea typeface="Cambria Math"/>
                      </a:rPr>
                      <m:t>(</m:t>
                    </m:r>
                    <m:sSubSup>
                      <m:sSubSupPr>
                        <m:ctrlPr>
                          <a:rPr lang="en-US" altLang="zh-TW" sz="2400" i="1">
                            <a:latin typeface="Cambria Math"/>
                            <a:ea typeface="Cambria Math"/>
                          </a:rPr>
                        </m:ctrlPr>
                      </m:sSubSupPr>
                      <m:e>
                        <m:r>
                          <a:rPr lang="en-US" altLang="zh-TW" sz="2400" b="0" i="1" smtClean="0">
                            <a:latin typeface="Cambria Math"/>
                            <a:ea typeface="Cambria Math"/>
                          </a:rPr>
                          <m:t>𝑃</m:t>
                        </m:r>
                      </m:e>
                      <m:sub>
                        <m:r>
                          <a:rPr lang="en-US" altLang="zh-TW" sz="2400" i="1">
                            <a:latin typeface="Cambria Math"/>
                            <a:ea typeface="Cambria Math"/>
                          </a:rPr>
                          <m:t>𝑡</m:t>
                        </m:r>
                      </m:sub>
                      <m:sup>
                        <m:d>
                          <m:dPr>
                            <m:ctrlPr>
                              <a:rPr lang="en-US" altLang="zh-TW" sz="2400" i="1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altLang="zh-TW" sz="2400" b="0" i="1" smtClean="0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e>
                        </m:d>
                      </m:sup>
                    </m:sSubSup>
                    <m:r>
                      <a:rPr lang="en-US" altLang="zh-TW" sz="2400" i="1">
                        <a:latin typeface="Cambria Math"/>
                        <a:ea typeface="Cambria Math"/>
                      </a:rPr>
                      <m:t>,</m:t>
                    </m:r>
                    <m:r>
                      <a:rPr lang="en-US" altLang="zh-TW" sz="2400" i="1">
                        <a:latin typeface="Cambria Math"/>
                        <a:ea typeface="Cambria Math"/>
                      </a:rPr>
                      <m:t>𝑡</m:t>
                    </m:r>
                    <m:r>
                      <a:rPr lang="en-US" altLang="zh-TW" sz="2400" i="1">
                        <a:latin typeface="Cambria Math"/>
                        <a:ea typeface="Cambria Math"/>
                      </a:rPr>
                      <m:t>)≥</m:t>
                    </m:r>
                    <m:sSub>
                      <m:sSubPr>
                        <m:ctrlPr>
                          <a:rPr lang="en-US" altLang="zh-TW" sz="24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zh-TW" sz="2400" b="0" i="1" smtClean="0">
                            <a:latin typeface="Cambria Math"/>
                            <a:ea typeface="Cambria Math"/>
                          </a:rPr>
                          <m:t>𝑣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/>
                            <a:ea typeface="Cambria Math"/>
                          </a:rPr>
                          <m:t>𝐶𝐵</m:t>
                        </m:r>
                      </m:sub>
                    </m:sSub>
                    <m:r>
                      <a:rPr lang="en-US" altLang="zh-TW" sz="2400" i="1">
                        <a:latin typeface="Cambria Math"/>
                        <a:ea typeface="Cambria Math"/>
                      </a:rPr>
                      <m:t>(</m:t>
                    </m:r>
                    <m:sSubSup>
                      <m:sSubSupPr>
                        <m:ctrlPr>
                          <a:rPr lang="en-US" altLang="zh-TW" sz="2400" i="1">
                            <a:latin typeface="Cambria Math"/>
                            <a:ea typeface="Cambria Math"/>
                          </a:rPr>
                        </m:ctrlPr>
                      </m:sSubSupPr>
                      <m:e>
                        <m:r>
                          <a:rPr lang="en-US" altLang="zh-TW" sz="2400" b="0" i="1" smtClean="0">
                            <a:latin typeface="Cambria Math"/>
                            <a:ea typeface="Cambria Math"/>
                          </a:rPr>
                          <m:t>𝑃</m:t>
                        </m:r>
                      </m:e>
                      <m:sub>
                        <m:r>
                          <a:rPr lang="en-US" altLang="zh-TW" sz="2400" i="1">
                            <a:latin typeface="Cambria Math"/>
                            <a:ea typeface="Cambria Math"/>
                          </a:rPr>
                          <m:t>𝑡</m:t>
                        </m:r>
                      </m:sub>
                      <m:sup>
                        <m:d>
                          <m:dPr>
                            <m:ctrlPr>
                              <a:rPr lang="en-US" altLang="zh-TW" sz="2400" i="1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altLang="zh-TW" sz="2400" i="1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e>
                        </m:d>
                      </m:sup>
                    </m:sSubSup>
                    <m:r>
                      <a:rPr lang="en-US" altLang="zh-TW" sz="2400" i="1">
                        <a:latin typeface="Cambria Math"/>
                        <a:ea typeface="Cambria Math"/>
                      </a:rPr>
                      <m:t>,</m:t>
                    </m:r>
                    <m:r>
                      <a:rPr lang="en-US" altLang="zh-TW" sz="2400" i="1">
                        <a:latin typeface="Cambria Math"/>
                        <a:ea typeface="Cambria Math"/>
                      </a:rPr>
                      <m:t>𝑡</m:t>
                    </m:r>
                    <m:r>
                      <a:rPr lang="en-US" altLang="zh-TW" sz="2400" i="1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zh-TW" altLang="en-US" sz="2400" dirty="0"/>
                  <a:t>  </a:t>
                </a:r>
                <a:endParaRPr lang="en-US" altLang="zh-TW" sz="2400" dirty="0"/>
              </a:p>
              <a:p>
                <a:pPr marL="0" indent="0">
                  <a:buNone/>
                </a:pPr>
                <a:r>
                  <a:rPr lang="en-US" altLang="zh-TW" b="1" u="sng" dirty="0" smtClean="0"/>
                  <a:t>  </a:t>
                </a:r>
                <a:endParaRPr lang="en-US" altLang="zh-TW" dirty="0"/>
              </a:p>
              <a:p>
                <a:pPr marL="0" indent="0">
                  <a:buNone/>
                </a:pPr>
                <a:r>
                  <a:rPr lang="en-US" altLang="zh-TW" sz="2400" dirty="0" smtClean="0"/>
                  <a:t>    If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2400" b="0" i="1" smtClean="0">
                            <a:latin typeface="Cambria Math"/>
                          </a:rPr>
                          <m:t>𝑧𝑉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a:rPr lang="en-US" altLang="zh-TW" sz="2400" b="0" i="1" smtClean="0">
                        <a:latin typeface="Cambria Math"/>
                      </a:rPr>
                      <m:t>&lt;</m:t>
                    </m:r>
                    <m:sSub>
                      <m:sSubPr>
                        <m:ctrlPr>
                          <a:rPr lang="en-US" altLang="zh-TW" sz="24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zh-TW" sz="2400" b="0" i="1" smtClean="0">
                            <a:latin typeface="Cambria Math"/>
                            <a:ea typeface="Cambria Math"/>
                          </a:rPr>
                          <m:t>𝑧𝑣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/>
                            <a:ea typeface="Cambria Math"/>
                          </a:rPr>
                          <m:t>𝐶𝐵</m:t>
                        </m:r>
                      </m:sub>
                    </m:sSub>
                    <m:r>
                      <a:rPr lang="en-US" altLang="zh-TW" sz="2400" i="1">
                        <a:latin typeface="Cambria Math"/>
                        <a:ea typeface="Cambria Math"/>
                      </a:rPr>
                      <m:t>(</m:t>
                    </m:r>
                    <m:sSubSup>
                      <m:sSubSupPr>
                        <m:ctrlPr>
                          <a:rPr lang="en-US" altLang="zh-TW" sz="2400" i="1">
                            <a:latin typeface="Cambria Math"/>
                            <a:ea typeface="Cambria Math"/>
                          </a:rPr>
                        </m:ctrlPr>
                      </m:sSubSupPr>
                      <m:e>
                        <m:r>
                          <a:rPr lang="en-US" altLang="zh-TW" sz="2400" b="0" i="1" smtClean="0">
                            <a:latin typeface="Cambria Math"/>
                            <a:ea typeface="Cambria Math"/>
                          </a:rPr>
                          <m:t>𝑃</m:t>
                        </m:r>
                      </m:e>
                      <m:sub>
                        <m:r>
                          <a:rPr lang="en-US" altLang="zh-TW" sz="2400" i="1">
                            <a:latin typeface="Cambria Math"/>
                            <a:ea typeface="Cambria Math"/>
                          </a:rPr>
                          <m:t>𝑡</m:t>
                        </m:r>
                      </m:sub>
                      <m:sup>
                        <m:d>
                          <m:dPr>
                            <m:ctrlPr>
                              <a:rPr lang="en-US" altLang="zh-TW" sz="2400" i="1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altLang="zh-TW" sz="2400" b="0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e>
                        </m:d>
                      </m:sup>
                    </m:sSubSup>
                    <m:r>
                      <a:rPr lang="en-US" altLang="zh-TW" sz="2400" i="1">
                        <a:latin typeface="Cambria Math"/>
                        <a:ea typeface="Cambria Math"/>
                      </a:rPr>
                      <m:t>,</m:t>
                    </m:r>
                    <m:r>
                      <a:rPr lang="en-US" altLang="zh-TW" sz="2400" i="1">
                        <a:latin typeface="Cambria Math"/>
                        <a:ea typeface="Cambria Math"/>
                      </a:rPr>
                      <m:t>𝑡</m:t>
                    </m:r>
                    <m:r>
                      <a:rPr lang="en-US" altLang="zh-TW" sz="2400" i="1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en-US" altLang="zh-TW" sz="2400" dirty="0" smtClean="0"/>
                  <a:t>. Then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2400" b="0" i="1" smtClean="0">
                            <a:latin typeface="Cambria Math"/>
                          </a:rPr>
                          <m:t>𝑧𝑉</m:t>
                        </m:r>
                      </m:e>
                      <m:sub>
                        <m:r>
                          <a:rPr lang="en-US" altLang="zh-TW" sz="2400" i="1"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a:rPr lang="en-US" altLang="zh-TW" sz="2400" b="0" i="1" smtClean="0">
                        <a:latin typeface="Cambria Math"/>
                      </a:rPr>
                      <m:t>&lt;</m:t>
                    </m:r>
                    <m:sSub>
                      <m:sSubPr>
                        <m:ctrlPr>
                          <a:rPr lang="en-US" altLang="zh-TW" sz="24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zh-TW" sz="2400" b="0" i="1" smtClean="0">
                            <a:latin typeface="Cambria Math"/>
                            <a:ea typeface="Cambria Math"/>
                          </a:rPr>
                          <m:t>𝑧𝑣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/>
                            <a:ea typeface="Cambria Math"/>
                          </a:rPr>
                          <m:t>𝐶𝐵</m:t>
                        </m:r>
                      </m:sub>
                    </m:sSub>
                    <m:r>
                      <a:rPr lang="en-US" altLang="zh-TW" sz="2400" i="1">
                        <a:latin typeface="Cambria Math"/>
                        <a:ea typeface="Cambria Math"/>
                      </a:rPr>
                      <m:t>(</m:t>
                    </m:r>
                    <m:sSubSup>
                      <m:sSubSupPr>
                        <m:ctrlPr>
                          <a:rPr lang="en-US" altLang="zh-TW" sz="2400" i="1">
                            <a:latin typeface="Cambria Math"/>
                            <a:ea typeface="Cambria Math"/>
                          </a:rPr>
                        </m:ctrlPr>
                      </m:sSubSupPr>
                      <m:e>
                        <m:r>
                          <a:rPr lang="en-US" altLang="zh-TW" sz="2400" b="0" i="1" smtClean="0">
                            <a:latin typeface="Cambria Math"/>
                            <a:ea typeface="Cambria Math"/>
                          </a:rPr>
                          <m:t>𝑃</m:t>
                        </m:r>
                      </m:e>
                      <m:sub>
                        <m:r>
                          <a:rPr lang="en-US" altLang="zh-TW" sz="2400" i="1">
                            <a:latin typeface="Cambria Math"/>
                            <a:ea typeface="Cambria Math"/>
                          </a:rPr>
                          <m:t>𝑡</m:t>
                        </m:r>
                      </m:sub>
                      <m:sup>
                        <m:d>
                          <m:dPr>
                            <m:ctrlPr>
                              <a:rPr lang="en-US" altLang="zh-TW" sz="2400" i="1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altLang="zh-TW" sz="2400" b="0" i="1" smtClean="0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e>
                        </m:d>
                      </m:sup>
                    </m:sSubSup>
                    <m:r>
                      <a:rPr lang="en-US" altLang="zh-TW" sz="2400" i="1">
                        <a:latin typeface="Cambria Math"/>
                        <a:ea typeface="Cambria Math"/>
                      </a:rPr>
                      <m:t>,</m:t>
                    </m:r>
                    <m:r>
                      <a:rPr lang="en-US" altLang="zh-TW" sz="2400" i="1">
                        <a:latin typeface="Cambria Math"/>
                        <a:ea typeface="Cambria Math"/>
                      </a:rPr>
                      <m:t>𝑡</m:t>
                    </m:r>
                    <m:r>
                      <a:rPr lang="en-US" altLang="zh-TW" sz="2400" i="1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zh-TW" altLang="en-US" sz="2400" dirty="0" smtClean="0"/>
                  <a:t> </a:t>
                </a:r>
                <a:r>
                  <a:rPr lang="en-US" altLang="zh-TW" sz="2400" dirty="0" smtClean="0"/>
                  <a:t>as well .  </a:t>
                </a:r>
              </a:p>
              <a:p>
                <a:pPr marL="0" indent="0">
                  <a:buNone/>
                </a:pPr>
                <a:r>
                  <a:rPr lang="en-US" altLang="zh-TW" sz="2400" dirty="0"/>
                  <a:t> </a:t>
                </a:r>
                <a:r>
                  <a:rPr lang="en-US" altLang="zh-TW" sz="2400" dirty="0" smtClean="0"/>
                  <a:t>  </a:t>
                </a:r>
              </a:p>
              <a:p>
                <a:pPr marL="0" indent="0">
                  <a:buNone/>
                </a:pPr>
                <a:r>
                  <a:rPr lang="en-US" altLang="zh-TW" sz="2400" dirty="0"/>
                  <a:t> </a:t>
                </a:r>
                <a:r>
                  <a:rPr lang="en-US" altLang="zh-TW" sz="2400" dirty="0" smtClean="0"/>
                  <a:t>   According to call delta inequality, </a:t>
                </a:r>
              </a:p>
              <a:p>
                <a:pPr marL="0" indent="0">
                  <a:buNone/>
                </a:pPr>
                <a:r>
                  <a:rPr lang="en-US" altLang="zh-TW" sz="2400" dirty="0"/>
                  <a:t> </a:t>
                </a:r>
                <a:r>
                  <a:rPr lang="en-US" altLang="zh-TW" sz="2400" dirty="0" smtClean="0"/>
                  <a:t>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2400" i="1" dirty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altLang="zh-TW" sz="2400" b="0" i="1" dirty="0" smtClean="0">
                            <a:latin typeface="Cambria Math"/>
                          </a:rPr>
                          <m:t>𝐶𝐵</m:t>
                        </m:r>
                      </m:sub>
                    </m:sSub>
                    <m:d>
                      <m:dPr>
                        <m:ctrlPr>
                          <a:rPr lang="en-US" altLang="zh-TW" sz="2400" i="1" dirty="0">
                            <a:latin typeface="Cambria Math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altLang="zh-TW" sz="2400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altLang="zh-TW" sz="2400" i="1"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/>
                              </a:rPr>
                              <m:t>𝑡</m:t>
                            </m:r>
                          </m:sub>
                          <m:sup>
                            <m:r>
                              <a:rPr lang="en-US" altLang="zh-TW" sz="2400" b="0" i="1" smtClean="0">
                                <a:latin typeface="Cambria Math"/>
                              </a:rPr>
                              <m:t>(1)</m:t>
                            </m:r>
                          </m:sup>
                        </m:sSubSup>
                        <m:r>
                          <a:rPr lang="en-US" altLang="zh-TW" sz="2400" i="1">
                            <a:latin typeface="Cambria Math"/>
                          </a:rPr>
                          <m:t>,</m:t>
                        </m:r>
                        <m:sSubSup>
                          <m:sSubSupPr>
                            <m:ctrlPr>
                              <a:rPr lang="en-US" altLang="zh-TW" sz="2400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altLang="zh-TW" sz="2400" i="1">
                                <a:latin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/>
                              </a:rPr>
                              <m:t>𝑡</m:t>
                            </m:r>
                          </m:sub>
                          <m:sup/>
                        </m:sSubSup>
                        <m:r>
                          <a:rPr lang="en-US" altLang="zh-TW" sz="2400" i="1">
                            <a:latin typeface="Cambria Math"/>
                          </a:rPr>
                          <m:t>,</m:t>
                        </m:r>
                        <m:r>
                          <a:rPr lang="en-US" altLang="zh-TW" sz="2400" i="1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altLang="zh-TW" sz="2400" i="1">
                        <a:latin typeface="Cambria Math"/>
                        <a:ea typeface="Cambria Math"/>
                      </a:rPr>
                      <m:t>≥</m:t>
                    </m:r>
                    <m:sSub>
                      <m:sSubPr>
                        <m:ctrlPr>
                          <a:rPr lang="en-US" altLang="zh-TW" sz="24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2400" i="1" dirty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altLang="zh-TW" sz="2400" b="0" i="1" dirty="0" smtClean="0">
                            <a:latin typeface="Cambria Math"/>
                          </a:rPr>
                          <m:t>𝐶𝐵</m:t>
                        </m:r>
                      </m:sub>
                    </m:sSub>
                    <m:d>
                      <m:dPr>
                        <m:ctrlPr>
                          <a:rPr lang="en-US" altLang="zh-TW" sz="2400" i="1" dirty="0">
                            <a:latin typeface="Cambria Math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altLang="zh-TW" sz="2400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altLang="zh-TW" sz="2400" i="1"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/>
                              </a:rPr>
                              <m:t>𝑡</m:t>
                            </m:r>
                          </m:sub>
                          <m:sup>
                            <m:r>
                              <a:rPr lang="en-US" altLang="zh-TW" sz="2400" b="0" i="1" smtClean="0">
                                <a:latin typeface="Cambria Math"/>
                              </a:rPr>
                              <m:t>(2)</m:t>
                            </m:r>
                          </m:sup>
                        </m:sSubSup>
                        <m:r>
                          <a:rPr lang="en-US" altLang="zh-TW" sz="2400" i="1">
                            <a:latin typeface="Cambria Math"/>
                          </a:rPr>
                          <m:t>,</m:t>
                        </m:r>
                        <m:sSubSup>
                          <m:sSubSupPr>
                            <m:ctrlPr>
                              <a:rPr lang="en-US" altLang="zh-TW" sz="2400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altLang="zh-TW" sz="2400" i="1">
                                <a:latin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/>
                              </a:rPr>
                              <m:t>𝑡</m:t>
                            </m:r>
                          </m:sub>
                          <m:sup/>
                        </m:sSubSup>
                        <m:r>
                          <a:rPr lang="en-US" altLang="zh-TW" sz="2400" i="1">
                            <a:latin typeface="Cambria Math"/>
                          </a:rPr>
                          <m:t>,</m:t>
                        </m:r>
                        <m:r>
                          <a:rPr lang="en-US" altLang="zh-TW" sz="2400" i="1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altLang="zh-TW" sz="2400" i="1">
                        <a:latin typeface="Cambria Math"/>
                      </a:rPr>
                      <m:t>−</m:t>
                    </m:r>
                    <m:sSubSup>
                      <m:sSubSupPr>
                        <m:ctrlPr>
                          <a:rPr lang="en-US" altLang="zh-TW" sz="24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altLang="zh-TW" sz="2400" i="1">
                            <a:latin typeface="Cambria Math"/>
                          </a:rPr>
                          <m:t> </m:t>
                        </m:r>
                        <m:r>
                          <a:rPr lang="en-US" altLang="zh-TW" sz="2400" b="0" i="1" smtClean="0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altLang="zh-TW" sz="2400" i="1">
                            <a:latin typeface="Cambria Math"/>
                          </a:rPr>
                          <m:t>𝑡</m:t>
                        </m:r>
                      </m:sub>
                      <m:sup>
                        <m:d>
                          <m:dPr>
                            <m:ctrlPr>
                              <a:rPr lang="en-US" altLang="zh-TW" sz="2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zh-TW" sz="2400" b="0" i="1" smtClean="0">
                                <a:latin typeface="Cambria Math"/>
                              </a:rPr>
                              <m:t>2</m:t>
                            </m:r>
                          </m:e>
                        </m:d>
                      </m:sup>
                    </m:sSubSup>
                    <m:r>
                      <a:rPr lang="en-US" altLang="zh-TW" sz="2400" i="1">
                        <a:latin typeface="Cambria Math"/>
                      </a:rPr>
                      <m:t>−</m:t>
                    </m:r>
                    <m:sSubSup>
                      <m:sSubSupPr>
                        <m:ctrlPr>
                          <a:rPr lang="en-US" altLang="zh-TW" sz="24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altLang="zh-TW" sz="2400" b="0" i="1" smtClean="0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altLang="zh-TW" sz="2400" i="1">
                            <a:latin typeface="Cambria Math"/>
                          </a:rPr>
                          <m:t>𝑡</m:t>
                        </m:r>
                      </m:sub>
                      <m:sup>
                        <m:d>
                          <m:dPr>
                            <m:ctrlPr>
                              <a:rPr lang="en-US" altLang="zh-TW" sz="2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zh-TW" sz="2400" b="0" i="1" smtClean="0">
                                <a:latin typeface="Cambria Math"/>
                              </a:rPr>
                              <m:t>1</m:t>
                            </m:r>
                          </m:e>
                        </m:d>
                      </m:sup>
                    </m:sSubSup>
                  </m:oMath>
                </a14:m>
                <a:endParaRPr lang="en-US" altLang="zh-TW" sz="2400" dirty="0" smtClean="0"/>
              </a:p>
              <a:p>
                <a:pPr marL="0" indent="0">
                  <a:buNone/>
                </a:pPr>
                <a:r>
                  <a:rPr lang="en-US" altLang="zh-TW" sz="2400" dirty="0"/>
                  <a:t> </a:t>
                </a:r>
                <a:r>
                  <a:rPr lang="en-US" altLang="zh-TW" sz="2400" dirty="0" smtClean="0"/>
                  <a:t>                                           </a:t>
                </a:r>
                <a14:m>
                  <m:oMath xmlns:m="http://schemas.openxmlformats.org/officeDocument/2006/math">
                    <m:r>
                      <a:rPr lang="en-US" altLang="zh-TW" sz="2400" i="1" dirty="0">
                        <a:latin typeface="Cambria Math"/>
                        <a:ea typeface="Cambria Math"/>
                      </a:rPr>
                      <m:t>&gt;</m:t>
                    </m:r>
                  </m:oMath>
                </a14:m>
                <a:r>
                  <a:rPr lang="en-US" altLang="zh-TW" sz="24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400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TW" sz="2400" i="1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400" i="1">
                                    <a:latin typeface="Cambria Math"/>
                                  </a:rPr>
                                  <m:t>𝑧𝑉</m:t>
                                </m:r>
                              </m:e>
                              <m:sub>
                                <m:r>
                                  <a:rPr lang="en-US" altLang="zh-TW" sz="2400" i="1">
                                    <a:latin typeface="Cambria Math"/>
                                  </a:rPr>
                                  <m:t>𝑡</m:t>
                                </m:r>
                              </m:sub>
                            </m:sSub>
                            <m:sSubSup>
                              <m:sSubSupPr>
                                <m:ctrlPr>
                                  <a:rPr lang="en-US" altLang="zh-TW" sz="2400" i="1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altLang="zh-TW" sz="2400" i="1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altLang="zh-TW" sz="2400" i="1">
                                    <a:latin typeface="Cambria Math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en-US" altLang="zh-TW" sz="2400" i="1">
                                    <a:latin typeface="Cambria Math"/>
                                  </a:rPr>
                                  <m:t>𝑡</m:t>
                                </m:r>
                              </m:sub>
                              <m:sup>
                                <m:r>
                                  <a:rPr lang="en-US" altLang="zh-TW" sz="2400" i="1">
                                    <a:latin typeface="Cambria Math"/>
                                  </a:rPr>
                                  <m:t>(2)</m:t>
                                </m:r>
                              </m:sup>
                            </m:sSubSup>
                          </m:e>
                        </m:d>
                      </m:e>
                      <m:sup>
                        <m:r>
                          <a:rPr lang="en-US" altLang="zh-TW" sz="2400" i="1">
                            <a:latin typeface="Cambria Math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altLang="zh-TW" sz="2400" dirty="0"/>
                  <a:t>+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sz="24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altLang="zh-TW" sz="2400" i="1">
                            <a:latin typeface="Cambria Math"/>
                          </a:rPr>
                          <m:t> </m:t>
                        </m:r>
                        <m:r>
                          <a:rPr lang="en-US" altLang="zh-TW" sz="2400" i="1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altLang="zh-TW" sz="2400" i="1">
                            <a:latin typeface="Cambria Math"/>
                          </a:rPr>
                          <m:t>𝑡</m:t>
                        </m:r>
                      </m:sub>
                      <m:sup>
                        <m:d>
                          <m:dPr>
                            <m:ctrlPr>
                              <a:rPr lang="en-US" altLang="zh-TW" sz="2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zh-TW" sz="2400" i="1">
                                <a:latin typeface="Cambria Math"/>
                              </a:rPr>
                              <m:t>2</m:t>
                            </m:r>
                          </m:e>
                        </m:d>
                      </m:sup>
                    </m:sSubSup>
                    <m:r>
                      <a:rPr lang="en-US" altLang="zh-TW" sz="2400" i="1">
                        <a:latin typeface="Cambria Math"/>
                      </a:rPr>
                      <m:t>−</m:t>
                    </m:r>
                    <m:sSubSup>
                      <m:sSubSupPr>
                        <m:ctrlPr>
                          <a:rPr lang="en-US" altLang="zh-TW" sz="24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altLang="zh-TW" sz="2400" i="1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altLang="zh-TW" sz="2400" i="1">
                            <a:latin typeface="Cambria Math"/>
                          </a:rPr>
                          <m:t>𝑡</m:t>
                        </m:r>
                      </m:sub>
                      <m:sup>
                        <m:d>
                          <m:dPr>
                            <m:ctrlPr>
                              <a:rPr lang="en-US" altLang="zh-TW" sz="2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zh-TW" sz="2400" i="1">
                                <a:latin typeface="Cambria Math"/>
                              </a:rPr>
                              <m:t>1</m:t>
                            </m:r>
                          </m:e>
                        </m:d>
                      </m:sup>
                    </m:sSubSup>
                  </m:oMath>
                </a14:m>
                <a:endParaRPr lang="en-US" altLang="zh-TW" sz="2400" dirty="0"/>
              </a:p>
              <a:p>
                <a:pPr marL="0" indent="0">
                  <a:buNone/>
                </a:pPr>
                <a:r>
                  <a:rPr lang="en-US" altLang="zh-TW" sz="2400" dirty="0"/>
                  <a:t>                             </a:t>
                </a:r>
                <a:r>
                  <a:rPr lang="en-US" altLang="zh-TW" sz="2400" dirty="0" smtClean="0"/>
                  <a:t>               </a:t>
                </a:r>
                <a14:m>
                  <m:oMath xmlns:m="http://schemas.openxmlformats.org/officeDocument/2006/math">
                    <m:r>
                      <a:rPr lang="en-US" altLang="zh-TW" sz="2400" i="1">
                        <a:latin typeface="Cambria Math"/>
                        <a:ea typeface="Cambria Math"/>
                      </a:rPr>
                      <m:t>≥</m:t>
                    </m:r>
                    <m:sSubSup>
                      <m:sSubSupPr>
                        <m:ctrlPr>
                          <a:rPr lang="en-US" altLang="zh-TW" sz="2400" i="1">
                            <a:latin typeface="Cambria Math"/>
                          </a:rPr>
                        </m:ctrlPr>
                      </m:sSubSupPr>
                      <m:e>
                        <m:sSub>
                          <m:sSubPr>
                            <m:ctrlPr>
                              <a:rPr lang="en-US" altLang="zh-TW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/>
                              </a:rPr>
                              <m:t>𝑧𝑉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  <m:r>
                          <a:rPr lang="en-US" altLang="zh-TW" sz="2400" b="0" i="1" smtClean="0">
                            <a:latin typeface="Cambria Math"/>
                          </a:rPr>
                          <m:t>−</m:t>
                        </m:r>
                        <m:r>
                          <a:rPr lang="en-US" altLang="zh-TW" sz="2400" i="1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altLang="zh-TW" sz="2400" i="1">
                            <a:latin typeface="Cambria Math"/>
                          </a:rPr>
                          <m:t>𝑡</m:t>
                        </m:r>
                      </m:sub>
                      <m:sup>
                        <m:r>
                          <a:rPr lang="en-US" altLang="zh-TW" sz="2400" i="1">
                            <a:latin typeface="Cambria Math"/>
                          </a:rPr>
                          <m:t>(2)</m:t>
                        </m:r>
                      </m:sup>
                    </m:sSubSup>
                    <m:r>
                      <a:rPr lang="en-US" altLang="zh-TW" sz="2400" i="1">
                        <a:latin typeface="Cambria Math"/>
                      </a:rPr>
                      <m:t>+</m:t>
                    </m:r>
                    <m:sSubSup>
                      <m:sSubSupPr>
                        <m:ctrlPr>
                          <a:rPr lang="en-US" altLang="zh-TW" sz="24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altLang="zh-TW" sz="2400" i="1">
                            <a:latin typeface="Cambria Math"/>
                          </a:rPr>
                          <m:t> </m:t>
                        </m:r>
                        <m:r>
                          <a:rPr lang="en-US" altLang="zh-TW" sz="2400" i="1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altLang="zh-TW" sz="2400" i="1">
                            <a:latin typeface="Cambria Math"/>
                          </a:rPr>
                          <m:t>𝑡</m:t>
                        </m:r>
                      </m:sub>
                      <m:sup>
                        <m:d>
                          <m:dPr>
                            <m:ctrlPr>
                              <a:rPr lang="en-US" altLang="zh-TW" sz="2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zh-TW" sz="2400" i="1">
                                <a:latin typeface="Cambria Math"/>
                              </a:rPr>
                              <m:t>2</m:t>
                            </m:r>
                          </m:e>
                        </m:d>
                      </m:sup>
                    </m:sSubSup>
                    <m:r>
                      <a:rPr lang="en-US" altLang="zh-TW" sz="2400" i="1">
                        <a:latin typeface="Cambria Math"/>
                      </a:rPr>
                      <m:t>−</m:t>
                    </m:r>
                    <m:sSubSup>
                      <m:sSubSupPr>
                        <m:ctrlPr>
                          <a:rPr lang="en-US" altLang="zh-TW" sz="24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altLang="zh-TW" sz="2400" i="1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altLang="zh-TW" sz="2400" i="1">
                            <a:latin typeface="Cambria Math"/>
                          </a:rPr>
                          <m:t>𝑡</m:t>
                        </m:r>
                      </m:sub>
                      <m:sup>
                        <m:d>
                          <m:dPr>
                            <m:ctrlPr>
                              <a:rPr lang="en-US" altLang="zh-TW" sz="2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zh-TW" sz="2400" i="1">
                                <a:latin typeface="Cambria Math"/>
                              </a:rPr>
                              <m:t>1</m:t>
                            </m:r>
                          </m:e>
                        </m:d>
                      </m:sup>
                    </m:sSubSup>
                  </m:oMath>
                </a14:m>
                <a:endParaRPr lang="en-US" altLang="zh-TW" sz="2400" dirty="0"/>
              </a:p>
              <a:p>
                <a:pPr marL="0" indent="0">
                  <a:buNone/>
                </a:pPr>
                <a:r>
                  <a:rPr lang="en-US" altLang="zh-TW" sz="2400" dirty="0"/>
                  <a:t>                                         </a:t>
                </a:r>
                <a:r>
                  <a:rPr lang="en-US" altLang="zh-TW" sz="2400" dirty="0" smtClean="0"/>
                  <a:t>   </a:t>
                </a:r>
                <a14:m>
                  <m:oMath xmlns:m="http://schemas.openxmlformats.org/officeDocument/2006/math">
                    <m:r>
                      <a:rPr lang="en-US" altLang="zh-TW" sz="2400" i="1">
                        <a:latin typeface="Cambria Math"/>
                        <a:ea typeface="Cambria Math"/>
                      </a:rPr>
                      <m:t>=</m:t>
                    </m:r>
                    <m:sSub>
                      <m:sSubPr>
                        <m:ctrlPr>
                          <a:rPr lang="en-US" altLang="zh-TW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/>
                          </a:rPr>
                          <m:t>𝑧𝑉</m:t>
                        </m:r>
                      </m:e>
                      <m:sub>
                        <m:r>
                          <a:rPr lang="en-US" altLang="zh-TW" sz="2400" i="1"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a:rPr lang="en-US" altLang="zh-TW" sz="2400" i="1">
                        <a:latin typeface="Cambria Math"/>
                      </a:rPr>
                      <m:t>−</m:t>
                    </m:r>
                    <m:sSubSup>
                      <m:sSubSupPr>
                        <m:ctrlPr>
                          <a:rPr lang="en-US" altLang="zh-TW" sz="24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altLang="zh-TW" sz="2400" i="1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altLang="zh-TW" sz="2400" i="1">
                            <a:latin typeface="Cambria Math"/>
                          </a:rPr>
                          <m:t>𝑡</m:t>
                        </m:r>
                      </m:sub>
                      <m:sup>
                        <m:d>
                          <m:dPr>
                            <m:ctrlPr>
                              <a:rPr lang="en-US" altLang="zh-TW" sz="2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zh-TW" sz="2400" i="1">
                                <a:latin typeface="Cambria Math"/>
                              </a:rPr>
                              <m:t>1</m:t>
                            </m:r>
                          </m:e>
                        </m:d>
                      </m:sup>
                    </m:sSubSup>
                  </m:oMath>
                </a14:m>
                <a:r>
                  <a:rPr lang="en-US" altLang="zh-TW" sz="2400" dirty="0" smtClean="0"/>
                  <a:t>   </a:t>
                </a:r>
              </a:p>
              <a:p>
                <a:pPr marL="0" indent="0">
                  <a:buNone/>
                </a:pPr>
                <a:endParaRPr lang="en-US" altLang="zh-TW" sz="2400" dirty="0"/>
              </a:p>
              <a:p>
                <a:pPr marL="0" indent="0">
                  <a:buNone/>
                </a:pPr>
                <a:r>
                  <a:rPr lang="en-US" altLang="zh-TW" sz="2400" dirty="0" smtClean="0"/>
                  <a:t>     Thus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2400" b="0" i="1" dirty="0" smtClean="0">
                            <a:latin typeface="Cambria Math"/>
                          </a:rPr>
                          <m:t> </m:t>
                        </m:r>
                        <m:r>
                          <a:rPr lang="en-US" altLang="zh-TW" sz="2400" i="1" dirty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altLang="zh-TW" sz="2400" i="1" dirty="0">
                            <a:latin typeface="Cambria Math"/>
                          </a:rPr>
                          <m:t>𝐶𝐵</m:t>
                        </m:r>
                      </m:sub>
                    </m:sSub>
                    <m:d>
                      <m:dPr>
                        <m:ctrlPr>
                          <a:rPr lang="en-US" altLang="zh-TW" sz="2400" i="1" dirty="0">
                            <a:latin typeface="Cambria Math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altLang="zh-TW" sz="2400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altLang="zh-TW" sz="2400" i="1"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/>
                              </a:rPr>
                              <m:t>𝑡</m:t>
                            </m:r>
                          </m:sub>
                          <m:sup>
                            <m:r>
                              <a:rPr lang="en-US" altLang="zh-TW" sz="2400" i="1">
                                <a:latin typeface="Cambria Math"/>
                              </a:rPr>
                              <m:t>(1)</m:t>
                            </m:r>
                          </m:sup>
                        </m:sSubSup>
                        <m:r>
                          <a:rPr lang="en-US" altLang="zh-TW" sz="2400" i="1">
                            <a:latin typeface="Cambria Math"/>
                          </a:rPr>
                          <m:t>,</m:t>
                        </m:r>
                        <m:sSubSup>
                          <m:sSubSupPr>
                            <m:ctrlPr>
                              <a:rPr lang="en-US" altLang="zh-TW" sz="2400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altLang="zh-TW" sz="2400" i="1">
                                <a:latin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/>
                              </a:rPr>
                              <m:t>𝑡</m:t>
                            </m:r>
                          </m:sub>
                          <m:sup/>
                        </m:sSubSup>
                        <m:r>
                          <a:rPr lang="en-US" altLang="zh-TW" sz="2400" i="1">
                            <a:latin typeface="Cambria Math"/>
                          </a:rPr>
                          <m:t>,</m:t>
                        </m:r>
                        <m:r>
                          <a:rPr lang="en-US" altLang="zh-TW" sz="2400" i="1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altLang="zh-TW" sz="2400" b="0" i="1" smtClean="0">
                        <a:latin typeface="Cambria Math"/>
                      </a:rPr>
                      <m:t>&gt;</m:t>
                    </m:r>
                  </m:oMath>
                </a14:m>
                <a:r>
                  <a:rPr lang="en-US" altLang="zh-TW" sz="24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400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TW" sz="2400" i="1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400" i="1">
                                    <a:latin typeface="Cambria Math"/>
                                  </a:rPr>
                                  <m:t>𝑧𝑉</m:t>
                                </m:r>
                              </m:e>
                              <m:sub>
                                <m:r>
                                  <a:rPr lang="en-US" altLang="zh-TW" sz="2400" i="1">
                                    <a:latin typeface="Cambria Math"/>
                                  </a:rPr>
                                  <m:t>𝑡</m:t>
                                </m:r>
                              </m:sub>
                            </m:sSub>
                            <m:sSubSup>
                              <m:sSubSupPr>
                                <m:ctrlPr>
                                  <a:rPr lang="en-US" altLang="zh-TW" sz="2400" i="1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altLang="zh-TW" sz="2400" i="1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altLang="zh-TW" sz="2400" i="1">
                                    <a:latin typeface="Cambria Math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en-US" altLang="zh-TW" sz="2400" i="1">
                                    <a:latin typeface="Cambria Math"/>
                                  </a:rPr>
                                  <m:t>𝑡</m:t>
                                </m:r>
                              </m:sub>
                              <m:sup>
                                <m:r>
                                  <a:rPr lang="en-US" altLang="zh-TW" sz="2400" i="1"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en-US" altLang="zh-TW" sz="2400" b="0" i="1" smtClean="0">
                                    <a:latin typeface="Cambria Math"/>
                                  </a:rPr>
                                  <m:t>1</m:t>
                                </m:r>
                                <m:r>
                                  <a:rPr lang="en-US" altLang="zh-TW" sz="2400" i="1">
                                    <a:latin typeface="Cambria Math"/>
                                  </a:rPr>
                                  <m:t>)</m:t>
                                </m:r>
                              </m:sup>
                            </m:sSubSup>
                          </m:e>
                        </m:d>
                      </m:e>
                      <m:sup>
                        <m:r>
                          <a:rPr lang="en-US" altLang="zh-TW" sz="2400" i="1">
                            <a:latin typeface="Cambria Math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altLang="zh-TW" sz="2400" dirty="0" smtClean="0"/>
                  <a:t>,</a:t>
                </a:r>
              </a:p>
              <a:p>
                <a:pPr marL="0" indent="0">
                  <a:buNone/>
                </a:pPr>
                <a:r>
                  <a:rPr lang="en-US" altLang="zh-TW" sz="2400" b="1" dirty="0" smtClean="0"/>
                  <a:t>     </a:t>
                </a:r>
                <a:r>
                  <a:rPr lang="en-US" altLang="zh-TW" sz="2400" dirty="0" smtClean="0"/>
                  <a:t>because </a:t>
                </a:r>
                <a:r>
                  <a:rPr lang="en-US" altLang="zh-TW" sz="2400" b="1" dirty="0" smtClean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2400" i="1" dirty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altLang="zh-TW" sz="2400" i="1" dirty="0">
                            <a:latin typeface="Cambria Math"/>
                          </a:rPr>
                          <m:t>𝐶𝐵</m:t>
                        </m:r>
                      </m:sub>
                    </m:sSub>
                    <m:d>
                      <m:dPr>
                        <m:ctrlPr>
                          <a:rPr lang="en-US" altLang="zh-TW" sz="2400" i="1" dirty="0">
                            <a:latin typeface="Cambria Math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altLang="zh-TW" sz="2400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altLang="zh-TW" sz="2400" i="1"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/>
                              </a:rPr>
                              <m:t>𝑡</m:t>
                            </m:r>
                          </m:sub>
                          <m:sup>
                            <m:r>
                              <a:rPr lang="en-US" altLang="zh-TW" sz="2400" i="1">
                                <a:latin typeface="Cambria Math"/>
                              </a:rPr>
                              <m:t>(1)</m:t>
                            </m:r>
                          </m:sup>
                        </m:sSubSup>
                        <m:r>
                          <a:rPr lang="en-US" altLang="zh-TW" sz="2400" i="1">
                            <a:latin typeface="Cambria Math"/>
                          </a:rPr>
                          <m:t>,</m:t>
                        </m:r>
                        <m:sSubSup>
                          <m:sSubSupPr>
                            <m:ctrlPr>
                              <a:rPr lang="en-US" altLang="zh-TW" sz="2400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altLang="zh-TW" sz="2400" i="1">
                                <a:latin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/>
                              </a:rPr>
                              <m:t>𝑡</m:t>
                            </m:r>
                          </m:sub>
                          <m:sup/>
                        </m:sSubSup>
                        <m:r>
                          <a:rPr lang="en-US" altLang="zh-TW" sz="2400" i="1">
                            <a:latin typeface="Cambria Math"/>
                          </a:rPr>
                          <m:t>,</m:t>
                        </m:r>
                        <m:r>
                          <a:rPr lang="en-US" altLang="zh-TW" sz="2400" i="1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altLang="zh-TW" sz="2400" b="0" i="1" smtClean="0">
                        <a:latin typeface="Cambria Math"/>
                      </a:rPr>
                      <m:t>&gt;0</m:t>
                    </m:r>
                  </m:oMath>
                </a14:m>
                <a:r>
                  <a:rPr lang="zh-TW" altLang="en-US" sz="2400" b="1" dirty="0" smtClean="0"/>
                  <a:t>  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TW" sz="2400" dirty="0">
                        <a:ea typeface="Cambria Math"/>
                      </a:rPr>
                      <m:t>∀</m:t>
                    </m:r>
                    <m:r>
                      <m:rPr>
                        <m:nor/>
                      </m:rPr>
                      <a:rPr lang="en-US" altLang="zh-TW" sz="2400" dirty="0"/>
                      <m:t> </m:t>
                    </m:r>
                    <m:r>
                      <a:rPr lang="en-US" altLang="zh-TW" sz="2400" i="1">
                        <a:latin typeface="Cambria Math"/>
                      </a:rPr>
                      <m:t>𝑡</m:t>
                    </m:r>
                    <m:r>
                      <a:rPr lang="en-US" altLang="zh-TW" sz="2400" i="1">
                        <a:latin typeface="Cambria Math"/>
                        <a:ea typeface="Cambria Math"/>
                      </a:rPr>
                      <m:t>∈[0,</m:t>
                    </m:r>
                    <m:r>
                      <a:rPr lang="en-US" altLang="zh-TW" sz="2400" i="1">
                        <a:latin typeface="Cambria Math"/>
                        <a:ea typeface="Cambria Math"/>
                      </a:rPr>
                      <m:t>𝑇</m:t>
                    </m:r>
                    <m:r>
                      <a:rPr lang="en-US" altLang="zh-TW" sz="2400" i="1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en-US" altLang="zh-TW" sz="2400" b="1" dirty="0"/>
              </a:p>
              <a:p>
                <a:pPr marL="0" indent="0">
                  <a:buNone/>
                </a:pPr>
                <a:endParaRPr lang="zh-TW" altLang="en-US" sz="2400" b="1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1520" y="26958"/>
                <a:ext cx="8712968" cy="6831042"/>
              </a:xfrm>
              <a:blipFill rotWithShape="1">
                <a:blip r:embed="rId2"/>
                <a:stretch>
                  <a:fillRect l="-1748" t="-187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直線接點 3"/>
          <p:cNvCxnSpPr/>
          <p:nvPr/>
        </p:nvCxnSpPr>
        <p:spPr>
          <a:xfrm>
            <a:off x="943025" y="1697716"/>
            <a:ext cx="240483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字方塊 6"/>
          <p:cNvSpPr txBox="1"/>
          <p:nvPr/>
        </p:nvSpPr>
        <p:spPr>
          <a:xfrm>
            <a:off x="2483768" y="1697716"/>
            <a:ext cx="767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>
                <a:solidFill>
                  <a:srgbClr val="FF0000"/>
                </a:solidFill>
              </a:rPr>
              <a:t>i</a:t>
            </a:r>
            <a:r>
              <a:rPr lang="en-US" altLang="zh-TW" b="1" dirty="0" smtClean="0">
                <a:solidFill>
                  <a:srgbClr val="FF0000"/>
                </a:solidFill>
              </a:rPr>
              <a:t>n </a:t>
            </a:r>
            <a:r>
              <a:rPr lang="en-US" altLang="zh-TW" b="1" dirty="0">
                <a:solidFill>
                  <a:srgbClr val="FF0000"/>
                </a:solidFill>
              </a:rPr>
              <a:t>U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grpSp>
        <p:nvGrpSpPr>
          <p:cNvPr id="8" name="群組 7"/>
          <p:cNvGrpSpPr/>
          <p:nvPr/>
        </p:nvGrpSpPr>
        <p:grpSpPr>
          <a:xfrm>
            <a:off x="7658092" y="3501008"/>
            <a:ext cx="1202189" cy="2727915"/>
            <a:chOff x="7510347" y="3129977"/>
            <a:chExt cx="1202189" cy="2727915"/>
          </a:xfrm>
        </p:grpSpPr>
        <p:cxnSp>
          <p:nvCxnSpPr>
            <p:cNvPr id="9" name="直線單箭頭接點 8"/>
            <p:cNvCxnSpPr/>
            <p:nvPr/>
          </p:nvCxnSpPr>
          <p:spPr>
            <a:xfrm rot="5400000" flipH="1" flipV="1">
              <a:off x="7488437" y="4749809"/>
              <a:ext cx="2214578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文字方塊 9"/>
                <p:cNvSpPr txBox="1"/>
                <p:nvPr/>
              </p:nvSpPr>
              <p:spPr>
                <a:xfrm>
                  <a:off x="8286776" y="3129977"/>
                  <a:ext cx="350929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400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sz="2400" b="1" i="1" smtClean="0">
                                <a:latin typeface="Cambria Math"/>
                              </a:rPr>
                              <m:t>𝑽</m:t>
                            </m:r>
                          </m:e>
                          <m:sub>
                            <m:r>
                              <a:rPr lang="en-US" altLang="zh-TW" sz="2400" b="1" i="1" smtClean="0">
                                <a:latin typeface="Cambria Math"/>
                              </a:rPr>
                              <m:t>𝒕</m:t>
                            </m:r>
                          </m:sub>
                        </m:sSub>
                      </m:oMath>
                    </m:oMathPara>
                  </a14:m>
                  <a:endParaRPr lang="zh-TW" altLang="en-US" sz="2400" b="1" dirty="0"/>
                </a:p>
              </p:txBody>
            </p:sp>
          </mc:Choice>
          <mc:Fallback xmlns="">
            <p:sp>
              <p:nvSpPr>
                <p:cNvPr id="10" name="文字方塊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86776" y="3129977"/>
                  <a:ext cx="350929" cy="461665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5263" r="-31579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" name="文字方塊 10"/>
                <p:cNvSpPr txBox="1"/>
                <p:nvPr/>
              </p:nvSpPr>
              <p:spPr>
                <a:xfrm>
                  <a:off x="7510347" y="4498129"/>
                  <a:ext cx="1202189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TW" sz="1600" b="1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sz="1600" b="1" i="1" dirty="0" smtClean="0">
                              <a:latin typeface="Cambria Math"/>
                            </a:rPr>
                            <m:t>𝒛𝒗</m:t>
                          </m:r>
                        </m:e>
                        <m:sub>
                          <m:r>
                            <a:rPr lang="en-US" altLang="zh-TW" sz="1600" b="1" i="1" dirty="0" smtClean="0">
                              <a:latin typeface="Cambria Math"/>
                            </a:rPr>
                            <m:t>𝑪𝑩</m:t>
                          </m:r>
                        </m:sub>
                      </m:sSub>
                    </m:oMath>
                  </a14:m>
                  <a:r>
                    <a:rPr lang="en-US" altLang="zh-TW" sz="1600" b="1" dirty="0" smtClean="0"/>
                    <a:t>(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TW" sz="16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sz="1600" b="1" i="1" smtClean="0">
                              <a:latin typeface="Cambria Math"/>
                            </a:rPr>
                            <m:t>𝑽</m:t>
                          </m:r>
                        </m:e>
                        <m:sub>
                          <m:r>
                            <a:rPr lang="en-US" altLang="zh-TW" sz="1600" b="1" i="1" smtClean="0">
                              <a:latin typeface="Cambria Math"/>
                            </a:rPr>
                            <m:t>𝒕</m:t>
                          </m:r>
                        </m:sub>
                      </m:sSub>
                    </m:oMath>
                  </a14:m>
                  <a:r>
                    <a:rPr lang="en-US" altLang="zh-TW" sz="1600" b="1" dirty="0" smtClean="0"/>
                    <a:t>,t)</a:t>
                  </a:r>
                  <a:r>
                    <a:rPr lang="en-US" altLang="zh-TW" sz="1600" b="1" baseline="-25000" dirty="0" smtClean="0"/>
                    <a:t>  </a:t>
                  </a:r>
                  <a:r>
                    <a:rPr lang="en-US" altLang="zh-TW" sz="1600" b="1" dirty="0" smtClean="0"/>
                    <a:t>-</a:t>
                  </a:r>
                  <a:endParaRPr lang="zh-TW" altLang="en-US" sz="1600" b="1" dirty="0"/>
                </a:p>
              </p:txBody>
            </p:sp>
          </mc:Choice>
          <mc:Fallback>
            <p:sp>
              <p:nvSpPr>
                <p:cNvPr id="11" name="文字方塊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10347" y="4498129"/>
                  <a:ext cx="1202189" cy="338554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t="-5455" r="-2030" b="-23636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文字方塊 11"/>
              <p:cNvSpPr txBox="1"/>
              <p:nvPr/>
            </p:nvSpPr>
            <p:spPr>
              <a:xfrm>
                <a:off x="8265438" y="5310711"/>
                <a:ext cx="60567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2000" b="1" i="1" smtClean="0">
                            <a:latin typeface="Cambria Math"/>
                          </a:rPr>
                          <m:t>𝑷</m:t>
                        </m:r>
                      </m:e>
                      <m:sub>
                        <m:r>
                          <a:rPr lang="en-US" altLang="zh-TW" sz="2000" b="1" i="1" smtClean="0">
                            <a:latin typeface="Cambria Math"/>
                          </a:rPr>
                          <m:t>𝒕</m:t>
                        </m:r>
                      </m:sub>
                    </m:sSub>
                  </m:oMath>
                </a14:m>
                <a:r>
                  <a:rPr lang="en-US" altLang="zh-TW" sz="2000" b="1" baseline="-25000" dirty="0" smtClean="0"/>
                  <a:t>  </a:t>
                </a:r>
                <a:r>
                  <a:rPr lang="en-US" altLang="zh-TW" sz="2000" b="1" dirty="0" smtClean="0"/>
                  <a:t>-</a:t>
                </a:r>
                <a:endParaRPr lang="zh-TW" altLang="en-US" sz="2000" b="1" dirty="0"/>
              </a:p>
            </p:txBody>
          </p:sp>
        </mc:Choice>
        <mc:Fallback>
          <p:sp>
            <p:nvSpPr>
              <p:cNvPr id="12" name="文字方塊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65438" y="5310711"/>
                <a:ext cx="605679" cy="400110"/>
              </a:xfrm>
              <a:prstGeom prst="rect">
                <a:avLst/>
              </a:prstGeom>
              <a:blipFill rotWithShape="1">
                <a:blip r:embed="rId5"/>
                <a:stretch>
                  <a:fillRect t="-7576" r="-9091" b="-2575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手繪多邊形 13"/>
          <p:cNvSpPr/>
          <p:nvPr/>
        </p:nvSpPr>
        <p:spPr>
          <a:xfrm>
            <a:off x="7316132" y="2564904"/>
            <a:ext cx="64180" cy="936104"/>
          </a:xfrm>
          <a:custGeom>
            <a:avLst/>
            <a:gdLst>
              <a:gd name="connsiteX0" fmla="*/ 16042 w 256717"/>
              <a:gd name="connsiteY0" fmla="*/ 0 h 1251284"/>
              <a:gd name="connsiteX1" fmla="*/ 256674 w 256717"/>
              <a:gd name="connsiteY1" fmla="*/ 625642 h 1251284"/>
              <a:gd name="connsiteX2" fmla="*/ 0 w 256717"/>
              <a:gd name="connsiteY2" fmla="*/ 1251284 h 1251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6717" h="1251284">
                <a:moveTo>
                  <a:pt x="16042" y="0"/>
                </a:moveTo>
                <a:cubicBezTo>
                  <a:pt x="137695" y="208547"/>
                  <a:pt x="259348" y="417095"/>
                  <a:pt x="256674" y="625642"/>
                </a:cubicBezTo>
                <a:cubicBezTo>
                  <a:pt x="254000" y="834189"/>
                  <a:pt x="127000" y="1042736"/>
                  <a:pt x="0" y="1251284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文字方塊 14"/>
          <p:cNvSpPr txBox="1"/>
          <p:nvPr/>
        </p:nvSpPr>
        <p:spPr>
          <a:xfrm>
            <a:off x="7415491" y="2746164"/>
            <a:ext cx="767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>
                <a:solidFill>
                  <a:srgbClr val="FF0000"/>
                </a:solidFill>
              </a:rPr>
              <a:t>i</a:t>
            </a:r>
            <a:r>
              <a:rPr lang="en-US" altLang="zh-TW" b="1" dirty="0" smtClean="0">
                <a:solidFill>
                  <a:srgbClr val="FF0000"/>
                </a:solidFill>
              </a:rPr>
              <a:t>n </a:t>
            </a:r>
            <a:r>
              <a:rPr lang="en-US" altLang="zh-TW" b="1" dirty="0">
                <a:solidFill>
                  <a:srgbClr val="FF0000"/>
                </a:solidFill>
              </a:rPr>
              <a:t>U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sp>
        <p:nvSpPr>
          <p:cNvPr id="16" name="手繪多邊形 15"/>
          <p:cNvSpPr/>
          <p:nvPr/>
        </p:nvSpPr>
        <p:spPr>
          <a:xfrm flipV="1">
            <a:off x="2867272" y="5016189"/>
            <a:ext cx="1106905" cy="163967"/>
          </a:xfrm>
          <a:custGeom>
            <a:avLst/>
            <a:gdLst>
              <a:gd name="connsiteX0" fmla="*/ 0 w 1106905"/>
              <a:gd name="connsiteY0" fmla="*/ 0 h 112398"/>
              <a:gd name="connsiteX1" fmla="*/ 561474 w 1106905"/>
              <a:gd name="connsiteY1" fmla="*/ 112295 h 112398"/>
              <a:gd name="connsiteX2" fmla="*/ 1106905 w 1106905"/>
              <a:gd name="connsiteY2" fmla="*/ 16042 h 112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06905" h="112398">
                <a:moveTo>
                  <a:pt x="0" y="0"/>
                </a:moveTo>
                <a:cubicBezTo>
                  <a:pt x="188495" y="54810"/>
                  <a:pt x="376990" y="109621"/>
                  <a:pt x="561474" y="112295"/>
                </a:cubicBezTo>
                <a:cubicBezTo>
                  <a:pt x="745958" y="114969"/>
                  <a:pt x="926431" y="65505"/>
                  <a:pt x="1106905" y="16042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文字方塊 16"/>
          <p:cNvSpPr txBox="1"/>
          <p:nvPr/>
        </p:nvSpPr>
        <p:spPr>
          <a:xfrm>
            <a:off x="3974177" y="4810824"/>
            <a:ext cx="767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>
                <a:solidFill>
                  <a:srgbClr val="FF0000"/>
                </a:solidFill>
              </a:rPr>
              <a:t>i</a:t>
            </a:r>
            <a:r>
              <a:rPr lang="en-US" altLang="zh-TW" b="1" dirty="0" smtClean="0">
                <a:solidFill>
                  <a:srgbClr val="FF0000"/>
                </a:solidFill>
              </a:rPr>
              <a:t>n </a:t>
            </a:r>
            <a:r>
              <a:rPr lang="en-US" altLang="zh-TW" b="1" dirty="0">
                <a:solidFill>
                  <a:srgbClr val="FF0000"/>
                </a:solidFill>
              </a:rPr>
              <a:t>U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06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>
          <a:xfrm>
            <a:off x="683568" y="2708920"/>
            <a:ext cx="7772400" cy="1470025"/>
          </a:xfrm>
        </p:spPr>
        <p:txBody>
          <a:bodyPr/>
          <a:lstStyle/>
          <a:p>
            <a:r>
              <a:rPr lang="en-US" altLang="zh-TW" dirty="0" smtClean="0"/>
              <a:t>Part 1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06131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395536" y="116632"/>
                <a:ext cx="8291264" cy="640871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altLang="zh-TW" sz="2400" dirty="0" smtClean="0"/>
                  <a:t>The discussion above suggests</a:t>
                </a:r>
                <a:endParaRPr lang="en-US" altLang="zh-TW" sz="2400" dirty="0"/>
              </a:p>
              <a:p>
                <a:pPr marL="0" indent="0">
                  <a:buNone/>
                </a:pPr>
                <a:r>
                  <a:rPr lang="en-US" altLang="zh-TW" sz="2400" dirty="0" smtClean="0"/>
                  <a:t>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/>
                            <a:ea typeface="Cambria Math"/>
                          </a:rPr>
                          <m:t>𝑧𝑣</m:t>
                        </m:r>
                      </m:e>
                      <m:sub>
                        <m:r>
                          <a:rPr lang="en-US" altLang="zh-TW" sz="2400" i="1">
                            <a:latin typeface="Cambria Math"/>
                            <a:ea typeface="Cambria Math"/>
                          </a:rPr>
                          <m:t>𝐶𝐵</m:t>
                        </m:r>
                      </m:sub>
                    </m:sSub>
                    <m:r>
                      <a:rPr lang="en-US" altLang="zh-TW" sz="2400" i="1">
                        <a:latin typeface="Cambria Math"/>
                        <a:ea typeface="Cambria Math"/>
                      </a:rPr>
                      <m:t>(</m:t>
                    </m:r>
                    <m:sSubSup>
                      <m:sSubSupPr>
                        <m:ctrlPr>
                          <a:rPr lang="en-US" altLang="zh-TW" sz="2400" i="1">
                            <a:latin typeface="Cambria Math"/>
                            <a:ea typeface="Cambria Math"/>
                          </a:rPr>
                        </m:ctrlPr>
                      </m:sSubSupPr>
                      <m:e>
                        <m:r>
                          <a:rPr lang="en-US" altLang="zh-TW" sz="2400" i="1">
                            <a:latin typeface="Cambria Math"/>
                            <a:ea typeface="Cambria Math"/>
                          </a:rPr>
                          <m:t>𝑃</m:t>
                        </m:r>
                      </m:e>
                      <m:sub>
                        <m:r>
                          <a:rPr lang="en-US" altLang="zh-TW" sz="2400" i="1">
                            <a:latin typeface="Cambria Math"/>
                            <a:ea typeface="Cambria Math"/>
                          </a:rPr>
                          <m:t>𝑡</m:t>
                        </m:r>
                      </m:sub>
                      <m:sup>
                        <m:d>
                          <m:dPr>
                            <m:ctrlPr>
                              <a:rPr lang="en-US" altLang="zh-TW" sz="2400" i="1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altLang="zh-TW" sz="2400" i="1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e>
                        </m:d>
                      </m:sup>
                    </m:sSubSup>
                    <m:r>
                      <a:rPr lang="en-US" altLang="zh-TW" sz="2400" i="1">
                        <a:latin typeface="Cambria Math"/>
                        <a:ea typeface="Cambria Math"/>
                      </a:rPr>
                      <m:t>,</m:t>
                    </m:r>
                    <m:r>
                      <a:rPr lang="en-US" altLang="zh-TW" sz="2400" i="1">
                        <a:latin typeface="Cambria Math"/>
                        <a:ea typeface="Cambria Math"/>
                      </a:rPr>
                      <m:t>𝑡</m:t>
                    </m:r>
                    <m:r>
                      <a:rPr lang="en-US" altLang="zh-TW" sz="2400" i="1">
                        <a:latin typeface="Cambria Math"/>
                        <a:ea typeface="Cambria Math"/>
                      </a:rPr>
                      <m:t>)≥</m:t>
                    </m:r>
                  </m:oMath>
                </a14:m>
                <a:r>
                  <a:rPr lang="zh-TW" altLang="en-US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/>
                            <a:ea typeface="Cambria Math"/>
                          </a:rPr>
                          <m:t>𝑧𝑣</m:t>
                        </m:r>
                      </m:e>
                      <m:sub>
                        <m:r>
                          <a:rPr lang="en-US" altLang="zh-TW" sz="2400" i="1">
                            <a:latin typeface="Cambria Math"/>
                            <a:ea typeface="Cambria Math"/>
                          </a:rPr>
                          <m:t>𝐶𝐵</m:t>
                        </m:r>
                      </m:sub>
                    </m:sSub>
                    <m:r>
                      <a:rPr lang="en-US" altLang="zh-TW" sz="2400" i="1">
                        <a:latin typeface="Cambria Math"/>
                        <a:ea typeface="Cambria Math"/>
                      </a:rPr>
                      <m:t>(</m:t>
                    </m:r>
                    <m:sSubSup>
                      <m:sSubSupPr>
                        <m:ctrlPr>
                          <a:rPr lang="en-US" altLang="zh-TW" sz="2400" i="1">
                            <a:latin typeface="Cambria Math"/>
                            <a:ea typeface="Cambria Math"/>
                          </a:rPr>
                        </m:ctrlPr>
                      </m:sSubSupPr>
                      <m:e>
                        <m:r>
                          <a:rPr lang="en-US" altLang="zh-TW" sz="2400" i="1">
                            <a:latin typeface="Cambria Math"/>
                            <a:ea typeface="Cambria Math"/>
                          </a:rPr>
                          <m:t>𝑃</m:t>
                        </m:r>
                      </m:e>
                      <m:sub>
                        <m:r>
                          <a:rPr lang="en-US" altLang="zh-TW" sz="2400" i="1">
                            <a:latin typeface="Cambria Math"/>
                            <a:ea typeface="Cambria Math"/>
                          </a:rPr>
                          <m:t>𝑡</m:t>
                        </m:r>
                      </m:sub>
                      <m:sup>
                        <m:d>
                          <m:dPr>
                            <m:ctrlPr>
                              <a:rPr lang="en-US" altLang="zh-TW" sz="2400" i="1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altLang="zh-TW" sz="2400" b="0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e>
                        </m:d>
                      </m:sup>
                    </m:sSubSup>
                    <m:r>
                      <a:rPr lang="en-US" altLang="zh-TW" sz="2400" i="1">
                        <a:latin typeface="Cambria Math"/>
                        <a:ea typeface="Cambria Math"/>
                      </a:rPr>
                      <m:t>,</m:t>
                    </m:r>
                    <m:r>
                      <a:rPr lang="en-US" altLang="zh-TW" sz="2400" i="1">
                        <a:latin typeface="Cambria Math"/>
                        <a:ea typeface="Cambria Math"/>
                      </a:rPr>
                      <m:t>𝑡</m:t>
                    </m:r>
                    <m:r>
                      <a:rPr lang="en-US" altLang="zh-TW" sz="2400" i="1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en-US" altLang="zh-TW" sz="2400" dirty="0" smtClean="0"/>
              </a:p>
              <a:p>
                <a:pPr marL="0" indent="0">
                  <a:buNone/>
                </a:pPr>
                <a:r>
                  <a:rPr lang="en-US" altLang="zh-TW" sz="2400" dirty="0"/>
                  <a:t> </a:t>
                </a:r>
                <a:r>
                  <a:rPr lang="en-US" altLang="zh-TW" sz="2400" dirty="0" smtClean="0"/>
                  <a:t>                </a:t>
                </a:r>
                <a14:m>
                  <m:oMath xmlns:m="http://schemas.openxmlformats.org/officeDocument/2006/math">
                    <m:r>
                      <a:rPr lang="en-US" altLang="zh-TW" sz="2400" i="1" smtClean="0">
                        <a:latin typeface="Cambria Math"/>
                        <a:ea typeface="Cambria Math"/>
                      </a:rPr>
                      <m:t>⇒</m:t>
                    </m:r>
                  </m:oMath>
                </a14:m>
                <a:r>
                  <a:rPr lang="zh-TW" altLang="en-US" sz="2400" dirty="0" smtClean="0"/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/>
                            <a:ea typeface="Cambria Math"/>
                          </a:rPr>
                          <m:t>𝑣</m:t>
                        </m:r>
                      </m:e>
                      <m:sub>
                        <m:r>
                          <a:rPr lang="en-US" altLang="zh-TW" sz="2400" i="1">
                            <a:latin typeface="Cambria Math"/>
                            <a:ea typeface="Cambria Math"/>
                          </a:rPr>
                          <m:t>𝐶𝐵</m:t>
                        </m:r>
                      </m:sub>
                    </m:sSub>
                    <m:r>
                      <a:rPr lang="en-US" altLang="zh-TW" sz="2400" i="1">
                        <a:latin typeface="Cambria Math"/>
                        <a:ea typeface="Cambria Math"/>
                      </a:rPr>
                      <m:t>(</m:t>
                    </m:r>
                    <m:sSubSup>
                      <m:sSubSupPr>
                        <m:ctrlPr>
                          <a:rPr lang="en-US" altLang="zh-TW" sz="2400" i="1">
                            <a:latin typeface="Cambria Math"/>
                            <a:ea typeface="Cambria Math"/>
                          </a:rPr>
                        </m:ctrlPr>
                      </m:sSubSupPr>
                      <m:e>
                        <m:r>
                          <a:rPr lang="en-US" altLang="zh-TW" sz="2400" i="1">
                            <a:latin typeface="Cambria Math"/>
                            <a:ea typeface="Cambria Math"/>
                          </a:rPr>
                          <m:t>𝑃</m:t>
                        </m:r>
                      </m:e>
                      <m:sub>
                        <m:r>
                          <a:rPr lang="en-US" altLang="zh-TW" sz="2400" i="1">
                            <a:latin typeface="Cambria Math"/>
                            <a:ea typeface="Cambria Math"/>
                          </a:rPr>
                          <m:t>𝑡</m:t>
                        </m:r>
                      </m:sub>
                      <m:sup>
                        <m:d>
                          <m:dPr>
                            <m:ctrlPr>
                              <a:rPr lang="en-US" altLang="zh-TW" sz="2400" i="1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altLang="zh-TW" sz="2400" i="1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e>
                        </m:d>
                      </m:sup>
                    </m:sSubSup>
                    <m:r>
                      <a:rPr lang="en-US" altLang="zh-TW" sz="2400" i="1">
                        <a:latin typeface="Cambria Math"/>
                        <a:ea typeface="Cambria Math"/>
                      </a:rPr>
                      <m:t>,</m:t>
                    </m:r>
                    <m:r>
                      <a:rPr lang="en-US" altLang="zh-TW" sz="2400" i="1">
                        <a:latin typeface="Cambria Math"/>
                        <a:ea typeface="Cambria Math"/>
                      </a:rPr>
                      <m:t>𝑡</m:t>
                    </m:r>
                    <m:r>
                      <a:rPr lang="en-US" altLang="zh-TW" sz="2400" i="1">
                        <a:latin typeface="Cambria Math"/>
                        <a:ea typeface="Cambria Math"/>
                      </a:rPr>
                      <m:t>)≥</m:t>
                    </m:r>
                  </m:oMath>
                </a14:m>
                <a:r>
                  <a:rPr lang="zh-TW" altLang="en-US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/>
                            <a:ea typeface="Cambria Math"/>
                          </a:rPr>
                          <m:t>𝑣</m:t>
                        </m:r>
                      </m:e>
                      <m:sub>
                        <m:r>
                          <a:rPr lang="en-US" altLang="zh-TW" sz="2400" i="1">
                            <a:latin typeface="Cambria Math"/>
                            <a:ea typeface="Cambria Math"/>
                          </a:rPr>
                          <m:t>𝐶𝐵</m:t>
                        </m:r>
                      </m:sub>
                    </m:sSub>
                    <m:r>
                      <a:rPr lang="en-US" altLang="zh-TW" sz="2400" i="1">
                        <a:latin typeface="Cambria Math"/>
                        <a:ea typeface="Cambria Math"/>
                      </a:rPr>
                      <m:t>(</m:t>
                    </m:r>
                    <m:sSubSup>
                      <m:sSubSupPr>
                        <m:ctrlPr>
                          <a:rPr lang="en-US" altLang="zh-TW" sz="2400" i="1">
                            <a:latin typeface="Cambria Math"/>
                            <a:ea typeface="Cambria Math"/>
                          </a:rPr>
                        </m:ctrlPr>
                      </m:sSubSupPr>
                      <m:e>
                        <m:r>
                          <a:rPr lang="en-US" altLang="zh-TW" sz="2400" i="1">
                            <a:latin typeface="Cambria Math"/>
                            <a:ea typeface="Cambria Math"/>
                          </a:rPr>
                          <m:t>𝑃</m:t>
                        </m:r>
                      </m:e>
                      <m:sub>
                        <m:r>
                          <a:rPr lang="en-US" altLang="zh-TW" sz="2400" i="1">
                            <a:latin typeface="Cambria Math"/>
                            <a:ea typeface="Cambria Math"/>
                          </a:rPr>
                          <m:t>𝑡</m:t>
                        </m:r>
                      </m:sub>
                      <m:sup>
                        <m:d>
                          <m:dPr>
                            <m:ctrlPr>
                              <a:rPr lang="en-US" altLang="zh-TW" sz="2400" i="1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altLang="zh-TW" sz="2400" i="1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e>
                        </m:d>
                      </m:sup>
                    </m:sSubSup>
                    <m:r>
                      <a:rPr lang="en-US" altLang="zh-TW" sz="2400" i="1">
                        <a:latin typeface="Cambria Math"/>
                        <a:ea typeface="Cambria Math"/>
                      </a:rPr>
                      <m:t>,</m:t>
                    </m:r>
                    <m:r>
                      <a:rPr lang="en-US" altLang="zh-TW" sz="2400" i="1">
                        <a:latin typeface="Cambria Math"/>
                        <a:ea typeface="Cambria Math"/>
                      </a:rPr>
                      <m:t>𝑡</m:t>
                    </m:r>
                    <m:r>
                      <a:rPr lang="en-US" altLang="zh-TW" sz="2400" i="1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5536" y="116632"/>
                <a:ext cx="8291264" cy="6408712"/>
              </a:xfrm>
              <a:blipFill rotWithShape="1">
                <a:blip r:embed="rId2"/>
                <a:stretch>
                  <a:fillRect l="-1176" t="-76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直線接點 4"/>
          <p:cNvCxnSpPr/>
          <p:nvPr/>
        </p:nvCxnSpPr>
        <p:spPr>
          <a:xfrm>
            <a:off x="0" y="2492896"/>
            <a:ext cx="9144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標題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2852936"/>
                <a:ext cx="8229600" cy="1143000"/>
              </a:xfrm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320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altLang="zh-TW" sz="3200" i="1"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en-US" altLang="zh-TW" sz="3200" i="1">
                              <a:latin typeface="Cambria Math"/>
                            </a:rPr>
                            <m:t>𝑡</m:t>
                          </m:r>
                        </m:sub>
                        <m:sup>
                          <m:r>
                            <a:rPr lang="en-US" altLang="zh-TW" sz="3200" i="1">
                              <a:latin typeface="Cambria Math"/>
                            </a:rPr>
                            <m:t>(1)</m:t>
                          </m:r>
                        </m:sup>
                      </m:sSubSup>
                      <m:r>
                        <a:rPr lang="en-US" altLang="zh-TW" sz="3200" i="1">
                          <a:latin typeface="Cambria Math"/>
                        </a:rPr>
                        <m:t>&gt;</m:t>
                      </m:r>
                      <m:sSubSup>
                        <m:sSubSupPr>
                          <m:ctrlPr>
                            <a:rPr lang="en-US" altLang="zh-TW" sz="3200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altLang="zh-TW" sz="3200" i="1"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en-US" altLang="zh-TW" sz="3200" i="1">
                              <a:latin typeface="Cambria Math"/>
                            </a:rPr>
                            <m:t>𝑡</m:t>
                          </m:r>
                        </m:sub>
                        <m:sup>
                          <m:r>
                            <a:rPr lang="en-US" altLang="zh-TW" sz="3200" i="1">
                              <a:latin typeface="Cambria Math"/>
                            </a:rPr>
                            <m:t>(2)</m:t>
                          </m:r>
                        </m:sup>
                      </m:sSubSup>
                      <m:r>
                        <a:rPr lang="en-US" altLang="zh-TW" sz="3200" i="1">
                          <a:latin typeface="Cambria Math"/>
                          <a:ea typeface="Cambria Math"/>
                        </a:rPr>
                        <m:t>⟹</m:t>
                      </m:r>
                      <m:sSub>
                        <m:sSubPr>
                          <m:ctrlPr>
                            <a:rPr lang="en-US" altLang="zh-TW" sz="32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TW" sz="3200" i="1">
                              <a:latin typeface="Cambria Math"/>
                              <a:ea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altLang="zh-TW" sz="3200" b="0" i="1" smtClean="0">
                              <a:latin typeface="Cambria Math"/>
                              <a:ea typeface="Cambria Math"/>
                            </a:rPr>
                            <m:t>𝐶𝐵</m:t>
                          </m:r>
                        </m:sub>
                      </m:sSub>
                      <m:r>
                        <a:rPr lang="en-US" altLang="zh-TW" sz="3200" i="1">
                          <a:latin typeface="Cambria Math"/>
                          <a:ea typeface="Cambria Math"/>
                        </a:rPr>
                        <m:t>(</m:t>
                      </m:r>
                      <m:sSubSup>
                        <m:sSubSupPr>
                          <m:ctrlPr>
                            <a:rPr lang="en-US" altLang="zh-TW" sz="3200" i="1">
                              <a:latin typeface="Cambria Math"/>
                              <a:ea typeface="Cambria Math"/>
                            </a:rPr>
                          </m:ctrlPr>
                        </m:sSubSupPr>
                        <m:e>
                          <m:r>
                            <a:rPr lang="en-US" altLang="zh-TW" sz="3200" i="1">
                              <a:latin typeface="Cambria Math"/>
                              <a:ea typeface="Cambria Math"/>
                            </a:rPr>
                            <m:t>𝑃</m:t>
                          </m:r>
                        </m:e>
                        <m:sub>
                          <m:r>
                            <a:rPr lang="en-US" altLang="zh-TW" sz="3200" i="1">
                              <a:latin typeface="Cambria Math"/>
                              <a:ea typeface="Cambria Math"/>
                            </a:rPr>
                            <m:t>𝑡</m:t>
                          </m:r>
                        </m:sub>
                        <m:sup>
                          <m:d>
                            <m:dPr>
                              <m:ctrlPr>
                                <a:rPr lang="en-US" altLang="zh-TW" sz="3200" i="1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altLang="zh-TW" sz="3200" i="1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e>
                          </m:d>
                        </m:sup>
                      </m:sSubSup>
                      <m:r>
                        <a:rPr lang="en-US" altLang="zh-TW" sz="3200" i="1"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en-US" altLang="zh-TW" sz="3200" i="1">
                          <a:latin typeface="Cambria Math"/>
                          <a:ea typeface="Cambria Math"/>
                        </a:rPr>
                        <m:t>𝑡</m:t>
                      </m:r>
                      <m:r>
                        <a:rPr lang="en-US" altLang="zh-TW" sz="3200" i="1">
                          <a:latin typeface="Cambria Math"/>
                          <a:ea typeface="Cambria Math"/>
                        </a:rPr>
                        <m:t>)≥</m:t>
                      </m:r>
                      <m:sSub>
                        <m:sSubPr>
                          <m:ctrlPr>
                            <a:rPr lang="en-US" altLang="zh-TW" sz="32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TW" sz="3200" i="1">
                              <a:latin typeface="Cambria Math"/>
                              <a:ea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altLang="zh-TW" sz="3200" b="0" i="1" smtClean="0">
                              <a:latin typeface="Cambria Math"/>
                              <a:ea typeface="Cambria Math"/>
                            </a:rPr>
                            <m:t>𝐶𝐵</m:t>
                          </m:r>
                        </m:sub>
                      </m:sSub>
                      <m:r>
                        <a:rPr lang="en-US" altLang="zh-TW" sz="3200" i="1">
                          <a:latin typeface="Cambria Math"/>
                          <a:ea typeface="Cambria Math"/>
                        </a:rPr>
                        <m:t>(</m:t>
                      </m:r>
                      <m:sSubSup>
                        <m:sSubSupPr>
                          <m:ctrlPr>
                            <a:rPr lang="en-US" altLang="zh-TW" sz="3200" i="1">
                              <a:latin typeface="Cambria Math"/>
                              <a:ea typeface="Cambria Math"/>
                            </a:rPr>
                          </m:ctrlPr>
                        </m:sSubSupPr>
                        <m:e>
                          <m:r>
                            <a:rPr lang="en-US" altLang="zh-TW" sz="3200" i="1">
                              <a:latin typeface="Cambria Math"/>
                              <a:ea typeface="Cambria Math"/>
                            </a:rPr>
                            <m:t>𝑃</m:t>
                          </m:r>
                        </m:e>
                        <m:sub>
                          <m:r>
                            <a:rPr lang="en-US" altLang="zh-TW" sz="3200" i="1">
                              <a:latin typeface="Cambria Math"/>
                              <a:ea typeface="Cambria Math"/>
                            </a:rPr>
                            <m:t>𝑡</m:t>
                          </m:r>
                        </m:sub>
                        <m:sup>
                          <m:d>
                            <m:dPr>
                              <m:ctrlPr>
                                <a:rPr lang="en-US" altLang="zh-TW" sz="3200" i="1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altLang="zh-TW" sz="3200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e>
                          </m:d>
                        </m:sup>
                      </m:sSubSup>
                      <m:r>
                        <a:rPr lang="en-US" altLang="zh-TW" sz="3200" i="1"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en-US" altLang="zh-TW" sz="3200" i="1">
                          <a:latin typeface="Cambria Math"/>
                          <a:ea typeface="Cambria Math"/>
                        </a:rPr>
                        <m:t>𝑡</m:t>
                      </m:r>
                      <m:r>
                        <a:rPr lang="en-US" altLang="zh-TW" sz="3200" i="1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zh-TW" altLang="en-US" sz="3200" dirty="0"/>
              </a:p>
            </p:txBody>
          </p:sp>
        </mc:Choice>
        <mc:Fallback xmlns="">
          <p:sp>
            <p:nvSpPr>
              <p:cNvPr id="7" name="標題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2852936"/>
                <a:ext cx="8229600" cy="1143000"/>
              </a:xfr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內容版面配置區 2"/>
          <p:cNvSpPr txBox="1">
            <a:spLocks/>
          </p:cNvSpPr>
          <p:nvPr/>
        </p:nvSpPr>
        <p:spPr>
          <a:xfrm>
            <a:off x="467544" y="4293096"/>
            <a:ext cx="8363272" cy="157363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altLang="zh-TW" dirty="0" smtClean="0"/>
              <a:t>In high interest rate environments, it takes lower</a:t>
            </a:r>
          </a:p>
          <a:p>
            <a:pPr marL="0" indent="0">
              <a:buFont typeface="Arial" pitchFamily="34" charset="0"/>
              <a:buNone/>
            </a:pPr>
            <a:r>
              <a:rPr lang="en-US" altLang="zh-TW" dirty="0" smtClean="0"/>
              <a:t>firm values to make bond holders convert their</a:t>
            </a:r>
          </a:p>
          <a:p>
            <a:pPr marL="0" indent="0">
              <a:buFont typeface="Arial" pitchFamily="34" charset="0"/>
              <a:buNone/>
            </a:pPr>
            <a:r>
              <a:rPr lang="en-US" altLang="zh-TW" dirty="0"/>
              <a:t>b</a:t>
            </a:r>
            <a:r>
              <a:rPr lang="en-US" altLang="zh-TW" dirty="0" smtClean="0"/>
              <a:t>ond.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34156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>
          <a:xfrm>
            <a:off x="755576" y="2636912"/>
            <a:ext cx="7772400" cy="1470025"/>
          </a:xfrm>
        </p:spPr>
        <p:txBody>
          <a:bodyPr/>
          <a:lstStyle/>
          <a:p>
            <a:r>
              <a:rPr lang="en-US" altLang="zh-TW" dirty="0"/>
              <a:t>Part </a:t>
            </a:r>
            <a:r>
              <a:rPr lang="en-US" altLang="zh-TW" dirty="0" smtClean="0"/>
              <a:t>3.B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88138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395536" y="116632"/>
                <a:ext cx="8568952" cy="6624736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altLang="zh-TW" b="1" u="sng" dirty="0" smtClean="0"/>
                  <a:t>Theorem 3.B</a:t>
                </a:r>
                <a:r>
                  <a:rPr lang="en-US" altLang="zh-TW" dirty="0" smtClean="0"/>
                  <a:t>      For each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</a:rPr>
                      <m:t>𝑡</m:t>
                    </m:r>
                    <m:r>
                      <a:rPr lang="en-US" altLang="zh-TW" i="1">
                        <a:latin typeface="Cambria Math"/>
                        <a:ea typeface="Cambria Math"/>
                      </a:rPr>
                      <m:t>∈[0,</m:t>
                    </m:r>
                    <m:r>
                      <a:rPr lang="en-US" altLang="zh-TW" b="0" i="1" smtClean="0">
                        <a:latin typeface="Cambria Math"/>
                        <a:ea typeface="Cambria Math"/>
                      </a:rPr>
                      <m:t>𝑇</m:t>
                    </m:r>
                    <m:r>
                      <a:rPr lang="en-US" altLang="zh-TW" i="1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zh-TW" altLang="en-US" dirty="0"/>
                  <a:t> </a:t>
                </a:r>
                <a:r>
                  <a:rPr lang="en-US" altLang="zh-TW" dirty="0" smtClean="0"/>
                  <a:t>,  </a:t>
                </a:r>
              </a:p>
              <a:p>
                <a:pPr marL="0" indent="0">
                  <a:buNone/>
                </a:pPr>
                <a:r>
                  <a:rPr lang="en-US" altLang="zh-TW" dirty="0" smtClean="0"/>
                  <a:t>  </a:t>
                </a:r>
              </a:p>
              <a:p>
                <a:pPr marL="0" indent="0">
                  <a:buNone/>
                </a:pPr>
                <a:r>
                  <a:rPr lang="en-US" altLang="zh-TW" sz="2600" dirty="0"/>
                  <a:t> </a:t>
                </a:r>
                <a:r>
                  <a:rPr lang="en-US" altLang="zh-TW" sz="2600" dirty="0" smtClean="0"/>
                  <a:t>       3</a:t>
                </a:r>
                <a:r>
                  <a:rPr lang="en-US" altLang="zh-TW" sz="2600" dirty="0"/>
                  <a:t>.</a:t>
                </a:r>
                <a:r>
                  <a:rPr lang="en-US" altLang="zh-TW" sz="2600" dirty="0" smtClean="0"/>
                  <a:t>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sz="2400" i="1">
                            <a:latin typeface="Cambria Math"/>
                            <a:ea typeface="Cambria Math"/>
                          </a:rPr>
                        </m:ctrlPr>
                      </m:sSubSupPr>
                      <m:e>
                        <m:r>
                          <a:rPr lang="en-US" altLang="zh-TW" sz="2400" i="1">
                            <a:latin typeface="Cambria Math"/>
                            <a:ea typeface="Cambria Math"/>
                          </a:rPr>
                          <m:t>𝑘</m:t>
                        </m:r>
                      </m:e>
                      <m:sub>
                        <m:r>
                          <a:rPr lang="en-US" altLang="zh-TW" sz="2400" i="1">
                            <a:latin typeface="Cambria Math"/>
                            <a:ea typeface="Cambria Math"/>
                          </a:rPr>
                          <m:t>𝑡</m:t>
                        </m:r>
                      </m:sub>
                      <m:sup>
                        <m:r>
                          <a:rPr lang="en-US" altLang="zh-TW" sz="2400" i="1">
                            <a:latin typeface="Cambria Math"/>
                            <a:ea typeface="Cambria Math"/>
                          </a:rPr>
                          <m:t>𝑃</m:t>
                        </m:r>
                      </m:sup>
                    </m:sSubSup>
                    <m:sSubSup>
                      <m:sSubSupPr>
                        <m:ctrlPr>
                          <a:rPr lang="en-US" altLang="zh-TW" sz="24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altLang="zh-TW" sz="2400" i="1">
                            <a:latin typeface="Cambria Math"/>
                            <a:ea typeface="Cambria Math"/>
                          </a:rPr>
                          <m:t>≤</m:t>
                        </m:r>
                        <m:r>
                          <a:rPr lang="en-US" altLang="zh-TW" sz="2400" b="0" i="1" smtClean="0">
                            <a:latin typeface="Cambria Math"/>
                            <a:ea typeface="Cambria Math"/>
                          </a:rPr>
                          <m:t>𝑧</m:t>
                        </m:r>
                        <m:r>
                          <a:rPr lang="en-US" altLang="zh-TW" sz="2400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altLang="zh-TW" sz="2400" i="1">
                            <a:latin typeface="Cambria Math"/>
                          </a:rPr>
                          <m:t>𝑡</m:t>
                        </m:r>
                      </m:sub>
                      <m:sup>
                        <m:r>
                          <a:rPr lang="en-US" altLang="zh-TW" sz="2400" i="1">
                            <a:latin typeface="Cambria Math"/>
                          </a:rPr>
                          <m:t>(1)</m:t>
                        </m:r>
                      </m:sup>
                    </m:sSubSup>
                    <m:r>
                      <a:rPr lang="en-US" altLang="zh-TW" sz="2400" i="1">
                        <a:latin typeface="Cambria Math"/>
                      </a:rPr>
                      <m:t>&lt;</m:t>
                    </m:r>
                    <m:sSubSup>
                      <m:sSubSupPr>
                        <m:ctrlPr>
                          <a:rPr lang="en-US" altLang="zh-TW" sz="24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altLang="zh-TW" sz="2400" b="0" i="1" smtClean="0">
                            <a:latin typeface="Cambria Math"/>
                          </a:rPr>
                          <m:t>𝑧</m:t>
                        </m:r>
                        <m:r>
                          <a:rPr lang="en-US" altLang="zh-TW" sz="2400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altLang="zh-TW" sz="2400" i="1">
                            <a:latin typeface="Cambria Math"/>
                          </a:rPr>
                          <m:t>𝑡</m:t>
                        </m:r>
                      </m:sub>
                      <m:sup>
                        <m:r>
                          <a:rPr lang="en-US" altLang="zh-TW" sz="2400" i="1">
                            <a:latin typeface="Cambria Math"/>
                          </a:rPr>
                          <m:t>(2)</m:t>
                        </m:r>
                      </m:sup>
                    </m:sSubSup>
                    <m:r>
                      <a:rPr lang="en-US" altLang="zh-TW" sz="2400" i="1">
                        <a:latin typeface="Cambria Math"/>
                        <a:ea typeface="Cambria Math"/>
                      </a:rPr>
                      <m:t>⟹</m:t>
                    </m:r>
                  </m:oMath>
                </a14:m>
                <a:r>
                  <a:rPr lang="en-US" altLang="zh-TW" sz="2600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6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zh-TW" sz="2600" i="1">
                            <a:latin typeface="Cambria Math"/>
                            <a:ea typeface="Cambria Math"/>
                          </a:rPr>
                          <m:t>𝑏</m:t>
                        </m:r>
                      </m:e>
                      <m:sub>
                        <m:r>
                          <a:rPr lang="en-US" altLang="zh-TW" sz="2600" b="0" i="1" smtClean="0">
                            <a:latin typeface="Cambria Math"/>
                            <a:ea typeface="Cambria Math"/>
                          </a:rPr>
                          <m:t>𝑃𝐶𝐵</m:t>
                        </m:r>
                      </m:sub>
                    </m:sSub>
                    <m:r>
                      <a:rPr lang="en-US" altLang="zh-TW" sz="2600" i="1">
                        <a:latin typeface="Cambria Math"/>
                        <a:ea typeface="Cambria Math"/>
                      </a:rPr>
                      <m:t>(</m:t>
                    </m:r>
                    <m:sSubSup>
                      <m:sSubSupPr>
                        <m:ctrlPr>
                          <a:rPr lang="en-US" altLang="zh-TW" sz="2600" i="1">
                            <a:latin typeface="Cambria Math"/>
                            <a:ea typeface="Cambria Math"/>
                          </a:rPr>
                        </m:ctrlPr>
                      </m:sSubSupPr>
                      <m:e>
                        <m:r>
                          <a:rPr lang="en-US" altLang="zh-TW" sz="2600" i="1">
                            <a:latin typeface="Cambria Math"/>
                            <a:ea typeface="Cambria Math"/>
                          </a:rPr>
                          <m:t>𝑉</m:t>
                        </m:r>
                      </m:e>
                      <m:sub>
                        <m:r>
                          <a:rPr lang="en-US" altLang="zh-TW" sz="2600" i="1">
                            <a:latin typeface="Cambria Math"/>
                            <a:ea typeface="Cambria Math"/>
                          </a:rPr>
                          <m:t>𝑡</m:t>
                        </m:r>
                      </m:sub>
                      <m:sup>
                        <m:d>
                          <m:dPr>
                            <m:ctrlPr>
                              <a:rPr lang="en-US" altLang="zh-TW" sz="2600" i="1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altLang="zh-TW" sz="2600" i="1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e>
                        </m:d>
                      </m:sup>
                    </m:sSubSup>
                    <m:r>
                      <a:rPr lang="en-US" altLang="zh-TW" sz="2600" i="1">
                        <a:latin typeface="Cambria Math"/>
                        <a:ea typeface="Cambria Math"/>
                      </a:rPr>
                      <m:t>,</m:t>
                    </m:r>
                    <m:r>
                      <a:rPr lang="en-US" altLang="zh-TW" sz="2600" i="1">
                        <a:latin typeface="Cambria Math"/>
                        <a:ea typeface="Cambria Math"/>
                      </a:rPr>
                      <m:t>𝑡</m:t>
                    </m:r>
                    <m:r>
                      <a:rPr lang="en-US" altLang="zh-TW" sz="2600" i="1">
                        <a:latin typeface="Cambria Math"/>
                        <a:ea typeface="Cambria Math"/>
                      </a:rPr>
                      <m:t>)≤</m:t>
                    </m:r>
                    <m:sSub>
                      <m:sSubPr>
                        <m:ctrlPr>
                          <a:rPr lang="en-US" altLang="zh-TW" sz="26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zh-TW" sz="2600" i="1">
                            <a:latin typeface="Cambria Math"/>
                            <a:ea typeface="Cambria Math"/>
                          </a:rPr>
                          <m:t>𝑏</m:t>
                        </m:r>
                      </m:e>
                      <m:sub>
                        <m:r>
                          <a:rPr lang="en-US" altLang="zh-TW" sz="2600" b="0" i="1" smtClean="0">
                            <a:latin typeface="Cambria Math"/>
                            <a:ea typeface="Cambria Math"/>
                          </a:rPr>
                          <m:t>𝑃𝐶𝐵</m:t>
                        </m:r>
                      </m:sub>
                    </m:sSub>
                    <m:r>
                      <a:rPr lang="en-US" altLang="zh-TW" sz="2600" i="1">
                        <a:latin typeface="Cambria Math"/>
                        <a:ea typeface="Cambria Math"/>
                      </a:rPr>
                      <m:t>(</m:t>
                    </m:r>
                    <m:sSubSup>
                      <m:sSubSupPr>
                        <m:ctrlPr>
                          <a:rPr lang="en-US" altLang="zh-TW" sz="2600" i="1">
                            <a:latin typeface="Cambria Math"/>
                            <a:ea typeface="Cambria Math"/>
                          </a:rPr>
                        </m:ctrlPr>
                      </m:sSubSupPr>
                      <m:e>
                        <m:r>
                          <a:rPr lang="en-US" altLang="zh-TW" sz="2600" i="1">
                            <a:latin typeface="Cambria Math"/>
                            <a:ea typeface="Cambria Math"/>
                          </a:rPr>
                          <m:t>𝑉</m:t>
                        </m:r>
                      </m:e>
                      <m:sub>
                        <m:r>
                          <a:rPr lang="en-US" altLang="zh-TW" sz="2600" i="1">
                            <a:latin typeface="Cambria Math"/>
                            <a:ea typeface="Cambria Math"/>
                          </a:rPr>
                          <m:t>𝑡</m:t>
                        </m:r>
                      </m:sub>
                      <m:sup>
                        <m:d>
                          <m:dPr>
                            <m:ctrlPr>
                              <a:rPr lang="en-US" altLang="zh-TW" sz="2600" i="1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altLang="zh-TW" sz="2600" i="1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e>
                        </m:d>
                      </m:sup>
                    </m:sSubSup>
                    <m:r>
                      <a:rPr lang="en-US" altLang="zh-TW" sz="2600" i="1">
                        <a:latin typeface="Cambria Math"/>
                        <a:ea typeface="Cambria Math"/>
                      </a:rPr>
                      <m:t>,</m:t>
                    </m:r>
                    <m:r>
                      <a:rPr lang="en-US" altLang="zh-TW" sz="2600" i="1">
                        <a:latin typeface="Cambria Math"/>
                        <a:ea typeface="Cambria Math"/>
                      </a:rPr>
                      <m:t>𝑡</m:t>
                    </m:r>
                    <m:r>
                      <a:rPr lang="en-US" altLang="zh-TW" sz="2600" i="1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en-US" altLang="zh-TW" sz="2600" dirty="0"/>
              </a:p>
              <a:p>
                <a:pPr marL="0" indent="0">
                  <a:buNone/>
                </a:pPr>
                <a:r>
                  <a:rPr lang="en-US" altLang="zh-TW" sz="1400" dirty="0"/>
                  <a:t>                                         </a:t>
                </a:r>
                <a:r>
                  <a:rPr lang="en-US" altLang="zh-TW" sz="1400" dirty="0" smtClean="0"/>
                  <a:t>(conversion </a:t>
                </a:r>
                <a:r>
                  <a:rPr lang="en-US" altLang="zh-TW" sz="1400" dirty="0"/>
                  <a:t>case)   </a:t>
                </a:r>
              </a:p>
              <a:p>
                <a:pPr marL="0" indent="0">
                  <a:buNone/>
                </a:pPr>
                <a:r>
                  <a:rPr lang="en-US" altLang="zh-TW" sz="2600" dirty="0"/>
                  <a:t>  </a:t>
                </a:r>
                <a:r>
                  <a:rPr lang="en-US" altLang="zh-TW" sz="2600" dirty="0" smtClean="0"/>
                  <a:t>  </a:t>
                </a:r>
                <a:r>
                  <a:rPr lang="en-US" altLang="zh-TW" sz="2400" dirty="0" smtClean="0"/>
                  <a:t>(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sz="2400" i="1">
                            <a:latin typeface="Cambria Math"/>
                            <a:ea typeface="Cambria Math"/>
                          </a:rPr>
                        </m:ctrlPr>
                      </m:sSubSupPr>
                      <m:e>
                        <m:r>
                          <a:rPr lang="en-US" altLang="zh-TW" sz="2400" i="1">
                            <a:latin typeface="Cambria Math"/>
                            <a:ea typeface="Cambria Math"/>
                          </a:rPr>
                          <m:t>𝑘</m:t>
                        </m:r>
                      </m:e>
                      <m:sub>
                        <m:r>
                          <a:rPr lang="en-US" altLang="zh-TW" sz="2400" i="1">
                            <a:latin typeface="Cambria Math"/>
                            <a:ea typeface="Cambria Math"/>
                          </a:rPr>
                          <m:t>𝑡</m:t>
                        </m:r>
                      </m:sub>
                      <m:sup>
                        <m:r>
                          <a:rPr lang="en-US" altLang="zh-TW" sz="2400" i="1">
                            <a:latin typeface="Cambria Math"/>
                            <a:ea typeface="Cambria Math"/>
                          </a:rPr>
                          <m:t>𝑃</m:t>
                        </m:r>
                      </m:sup>
                    </m:sSubSup>
                    <m:sSubSup>
                      <m:sSubSupPr>
                        <m:ctrlPr>
                          <a:rPr lang="en-US" altLang="zh-TW" sz="24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altLang="zh-TW" sz="2400" i="1">
                            <a:latin typeface="Cambria Math"/>
                            <a:ea typeface="Cambria Math"/>
                          </a:rPr>
                          <m:t>≤</m:t>
                        </m:r>
                        <m:r>
                          <a:rPr lang="en-US" altLang="zh-TW" sz="2400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altLang="zh-TW" sz="2400" i="1">
                            <a:latin typeface="Cambria Math"/>
                          </a:rPr>
                          <m:t>𝑡</m:t>
                        </m:r>
                      </m:sub>
                      <m:sup>
                        <m:r>
                          <a:rPr lang="en-US" altLang="zh-TW" sz="2400" i="1">
                            <a:latin typeface="Cambria Math"/>
                          </a:rPr>
                          <m:t>(1)</m:t>
                        </m:r>
                      </m:sup>
                    </m:sSubSup>
                    <m:r>
                      <a:rPr lang="en-US" altLang="zh-TW" sz="2400" i="1">
                        <a:latin typeface="Cambria Math"/>
                      </a:rPr>
                      <m:t>&lt;</m:t>
                    </m:r>
                    <m:sSubSup>
                      <m:sSubSupPr>
                        <m:ctrlPr>
                          <a:rPr lang="en-US" altLang="zh-TW" sz="24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altLang="zh-TW" sz="2400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altLang="zh-TW" sz="2400" i="1">
                            <a:latin typeface="Cambria Math"/>
                          </a:rPr>
                          <m:t>𝑡</m:t>
                        </m:r>
                      </m:sub>
                      <m:sup>
                        <m:r>
                          <a:rPr lang="en-US" altLang="zh-TW" sz="2400" i="1">
                            <a:latin typeface="Cambria Math"/>
                          </a:rPr>
                          <m:t>(2)</m:t>
                        </m:r>
                      </m:sup>
                    </m:sSubSup>
                  </m:oMath>
                </a14:m>
                <a:r>
                  <a:rPr lang="en-US" altLang="zh-TW" sz="2400" dirty="0" smtClean="0"/>
                  <a:t>)</a:t>
                </a:r>
                <a:r>
                  <a:rPr lang="en-US" altLang="zh-TW" sz="2600" dirty="0" smtClean="0"/>
                  <a:t>    </a:t>
                </a:r>
              </a:p>
              <a:p>
                <a:pPr marL="0" indent="0">
                  <a:buNone/>
                </a:pPr>
                <a:r>
                  <a:rPr lang="en-US" altLang="zh-TW" sz="2600" dirty="0"/>
                  <a:t> </a:t>
                </a:r>
                <a:r>
                  <a:rPr lang="en-US" altLang="zh-TW" sz="2600" dirty="0" smtClean="0"/>
                  <a:t> </a:t>
                </a:r>
                <a:endParaRPr lang="en-US" altLang="zh-TW" sz="2600" dirty="0" smtClean="0"/>
              </a:p>
              <a:p>
                <a:pPr marL="0" indent="0">
                  <a:buNone/>
                </a:pPr>
                <a:r>
                  <a:rPr lang="en-US" altLang="zh-TW" sz="2600" dirty="0"/>
                  <a:t> </a:t>
                </a:r>
                <a:r>
                  <a:rPr lang="en-US" altLang="zh-TW" sz="2600" dirty="0" smtClean="0"/>
                  <a:t>     </a:t>
                </a:r>
                <a:r>
                  <a:rPr lang="en-US" altLang="zh-TW" sz="2600" dirty="0" smtClean="0"/>
                  <a:t>  </a:t>
                </a:r>
              </a:p>
              <a:p>
                <a:pPr marL="0" indent="0">
                  <a:buNone/>
                </a:pPr>
                <a:r>
                  <a:rPr lang="en-US" altLang="zh-TW" sz="2600" dirty="0"/>
                  <a:t> </a:t>
                </a:r>
                <a:r>
                  <a:rPr lang="en-US" altLang="zh-TW" sz="2600" dirty="0" smtClean="0"/>
                  <a:t>       </a:t>
                </a:r>
                <a:r>
                  <a:rPr lang="en-US" altLang="zh-TW" sz="2600" dirty="0" smtClean="0"/>
                  <a:t>4</a:t>
                </a:r>
                <a:r>
                  <a:rPr lang="en-US" altLang="zh-TW" sz="2400" dirty="0"/>
                  <a:t>.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sz="24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altLang="zh-TW" sz="2400" b="0" i="1" smtClean="0">
                            <a:latin typeface="Cambria Math"/>
                          </a:rPr>
                          <m:t>𝑧</m:t>
                        </m:r>
                        <m:r>
                          <a:rPr lang="en-US" altLang="zh-TW" sz="2400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altLang="zh-TW" sz="2400" i="1">
                            <a:latin typeface="Cambria Math"/>
                          </a:rPr>
                          <m:t>𝑡</m:t>
                        </m:r>
                      </m:sub>
                      <m:sup>
                        <m:r>
                          <a:rPr lang="en-US" altLang="zh-TW" sz="2400" i="1">
                            <a:latin typeface="Cambria Math"/>
                          </a:rPr>
                          <m:t>(1)</m:t>
                        </m:r>
                      </m:sup>
                    </m:sSubSup>
                    <m:r>
                      <a:rPr lang="en-US" altLang="zh-TW" sz="2400" i="1">
                        <a:latin typeface="Cambria Math"/>
                      </a:rPr>
                      <m:t>&lt;</m:t>
                    </m:r>
                    <m:sSubSup>
                      <m:sSubSupPr>
                        <m:ctrlPr>
                          <a:rPr lang="en-US" altLang="zh-TW" sz="24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altLang="zh-TW" sz="2400" b="0" i="1" smtClean="0">
                            <a:latin typeface="Cambria Math"/>
                          </a:rPr>
                          <m:t>𝑧</m:t>
                        </m:r>
                        <m:r>
                          <a:rPr lang="en-US" altLang="zh-TW" sz="2400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altLang="zh-TW" sz="2400" i="1">
                            <a:latin typeface="Cambria Math"/>
                          </a:rPr>
                          <m:t>𝑡</m:t>
                        </m:r>
                      </m:sub>
                      <m:sup>
                        <m:r>
                          <a:rPr lang="en-US" altLang="zh-TW" sz="2400" i="1">
                            <a:latin typeface="Cambria Math"/>
                          </a:rPr>
                          <m:t>(2)</m:t>
                        </m:r>
                      </m:sup>
                    </m:sSubSup>
                    <m:sSubSup>
                      <m:sSubSupPr>
                        <m:ctrlPr>
                          <a:rPr lang="en-US" altLang="zh-TW" sz="2400" i="1">
                            <a:latin typeface="Cambria Math"/>
                            <a:ea typeface="Cambria Math"/>
                          </a:rPr>
                        </m:ctrlPr>
                      </m:sSubSupPr>
                      <m:e>
                        <m:r>
                          <a:rPr lang="en-US" altLang="zh-TW" sz="2400" b="0" i="1" smtClean="0">
                            <a:latin typeface="Cambria Math"/>
                            <a:ea typeface="Cambria Math"/>
                          </a:rPr>
                          <m:t>&lt;</m:t>
                        </m:r>
                        <m:r>
                          <a:rPr lang="en-US" altLang="zh-TW" sz="2400" i="1">
                            <a:latin typeface="Cambria Math"/>
                            <a:ea typeface="Cambria Math"/>
                          </a:rPr>
                          <m:t>𝑘</m:t>
                        </m:r>
                      </m:e>
                      <m:sub>
                        <m:r>
                          <a:rPr lang="en-US" altLang="zh-TW" sz="2400" i="1">
                            <a:latin typeface="Cambria Math"/>
                            <a:ea typeface="Cambria Math"/>
                          </a:rPr>
                          <m:t>𝑡</m:t>
                        </m:r>
                      </m:sub>
                      <m:sup>
                        <m:r>
                          <a:rPr lang="en-US" altLang="zh-TW" sz="2400" i="1">
                            <a:latin typeface="Cambria Math"/>
                            <a:ea typeface="Cambria Math"/>
                          </a:rPr>
                          <m:t>𝑃</m:t>
                        </m:r>
                      </m:sup>
                    </m:sSubSup>
                    <m:r>
                      <a:rPr lang="en-US" altLang="zh-TW" sz="2400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altLang="zh-TW" sz="2400" i="1">
                        <a:latin typeface="Cambria Math"/>
                        <a:ea typeface="Cambria Math"/>
                      </a:rPr>
                      <m:t>⟹</m:t>
                    </m:r>
                  </m:oMath>
                </a14:m>
                <a:r>
                  <a:rPr lang="en-US" altLang="zh-TW" sz="2400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/>
                            <a:ea typeface="Cambria Math"/>
                          </a:rPr>
                          <m:t>𝑏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/>
                            <a:ea typeface="Cambria Math"/>
                          </a:rPr>
                          <m:t>𝑃𝐶𝐵</m:t>
                        </m:r>
                      </m:sub>
                    </m:sSub>
                    <m:r>
                      <a:rPr lang="en-US" altLang="zh-TW" sz="2400" i="1">
                        <a:latin typeface="Cambria Math"/>
                        <a:ea typeface="Cambria Math"/>
                      </a:rPr>
                      <m:t>(</m:t>
                    </m:r>
                    <m:sSubSup>
                      <m:sSubSupPr>
                        <m:ctrlPr>
                          <a:rPr lang="en-US" altLang="zh-TW" sz="2400" i="1">
                            <a:latin typeface="Cambria Math"/>
                            <a:ea typeface="Cambria Math"/>
                          </a:rPr>
                        </m:ctrlPr>
                      </m:sSubSupPr>
                      <m:e>
                        <m:r>
                          <a:rPr lang="en-US" altLang="zh-TW" sz="2400" i="1">
                            <a:latin typeface="Cambria Math"/>
                            <a:ea typeface="Cambria Math"/>
                          </a:rPr>
                          <m:t>𝑉</m:t>
                        </m:r>
                      </m:e>
                      <m:sub>
                        <m:r>
                          <a:rPr lang="en-US" altLang="zh-TW" sz="2400" i="1">
                            <a:latin typeface="Cambria Math"/>
                            <a:ea typeface="Cambria Math"/>
                          </a:rPr>
                          <m:t>𝑡</m:t>
                        </m:r>
                      </m:sub>
                      <m:sup>
                        <m:d>
                          <m:dPr>
                            <m:ctrlPr>
                              <a:rPr lang="en-US" altLang="zh-TW" sz="2400" i="1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altLang="zh-TW" sz="2400" i="1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e>
                        </m:d>
                      </m:sup>
                    </m:sSubSup>
                    <m:r>
                      <a:rPr lang="en-US" altLang="zh-TW" sz="2400" i="1">
                        <a:latin typeface="Cambria Math"/>
                        <a:ea typeface="Cambria Math"/>
                      </a:rPr>
                      <m:t>,</m:t>
                    </m:r>
                    <m:r>
                      <a:rPr lang="en-US" altLang="zh-TW" sz="2400" i="1">
                        <a:latin typeface="Cambria Math"/>
                        <a:ea typeface="Cambria Math"/>
                      </a:rPr>
                      <m:t>𝑡</m:t>
                    </m:r>
                    <m:r>
                      <a:rPr lang="en-US" altLang="zh-TW" sz="2400" i="1">
                        <a:latin typeface="Cambria Math"/>
                        <a:ea typeface="Cambria Math"/>
                      </a:rPr>
                      <m:t>)≥</m:t>
                    </m:r>
                    <m:sSub>
                      <m:sSubPr>
                        <m:ctrlPr>
                          <a:rPr lang="en-US" altLang="zh-TW" sz="24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/>
                            <a:ea typeface="Cambria Math"/>
                          </a:rPr>
                          <m:t>𝑏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/>
                            <a:ea typeface="Cambria Math"/>
                          </a:rPr>
                          <m:t>𝑃𝐶𝐵</m:t>
                        </m:r>
                      </m:sub>
                    </m:sSub>
                    <m:r>
                      <a:rPr lang="en-US" altLang="zh-TW" sz="2400" i="1">
                        <a:latin typeface="Cambria Math"/>
                        <a:ea typeface="Cambria Math"/>
                      </a:rPr>
                      <m:t>(</m:t>
                    </m:r>
                    <m:sSubSup>
                      <m:sSubSupPr>
                        <m:ctrlPr>
                          <a:rPr lang="en-US" altLang="zh-TW" sz="2400" i="1">
                            <a:latin typeface="Cambria Math"/>
                            <a:ea typeface="Cambria Math"/>
                          </a:rPr>
                        </m:ctrlPr>
                      </m:sSubSupPr>
                      <m:e>
                        <m:r>
                          <a:rPr lang="en-US" altLang="zh-TW" sz="2400" i="1">
                            <a:latin typeface="Cambria Math"/>
                            <a:ea typeface="Cambria Math"/>
                          </a:rPr>
                          <m:t>𝑉</m:t>
                        </m:r>
                      </m:e>
                      <m:sub>
                        <m:r>
                          <a:rPr lang="en-US" altLang="zh-TW" sz="2400" i="1">
                            <a:latin typeface="Cambria Math"/>
                            <a:ea typeface="Cambria Math"/>
                          </a:rPr>
                          <m:t>𝑡</m:t>
                        </m:r>
                      </m:sub>
                      <m:sup>
                        <m:d>
                          <m:dPr>
                            <m:ctrlPr>
                              <a:rPr lang="en-US" altLang="zh-TW" sz="2400" i="1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altLang="zh-TW" sz="2400" i="1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e>
                        </m:d>
                      </m:sup>
                    </m:sSubSup>
                    <m:r>
                      <a:rPr lang="en-US" altLang="zh-TW" sz="2400" i="1">
                        <a:latin typeface="Cambria Math"/>
                        <a:ea typeface="Cambria Math"/>
                      </a:rPr>
                      <m:t>,</m:t>
                    </m:r>
                    <m:r>
                      <a:rPr lang="en-US" altLang="zh-TW" sz="2400" i="1">
                        <a:latin typeface="Cambria Math"/>
                        <a:ea typeface="Cambria Math"/>
                      </a:rPr>
                      <m:t>𝑡</m:t>
                    </m:r>
                    <m:r>
                      <a:rPr lang="en-US" altLang="zh-TW" sz="2400" i="1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en-US" altLang="zh-TW" sz="2400" dirty="0"/>
              </a:p>
              <a:p>
                <a:pPr marL="0" indent="0">
                  <a:buNone/>
                </a:pPr>
                <a:r>
                  <a:rPr lang="en-US" altLang="zh-TW" sz="2600" dirty="0"/>
                  <a:t>                        </a:t>
                </a:r>
                <a:r>
                  <a:rPr lang="en-US" altLang="zh-TW" sz="1400" dirty="0" smtClean="0"/>
                  <a:t>(put </a:t>
                </a:r>
                <a:r>
                  <a:rPr lang="en-US" altLang="zh-TW" sz="1400" dirty="0"/>
                  <a:t>case)</a:t>
                </a:r>
                <a:r>
                  <a:rPr lang="en-US" altLang="zh-TW" sz="2400" dirty="0"/>
                  <a:t>    </a:t>
                </a:r>
                <a:r>
                  <a:rPr lang="en-US" altLang="zh-TW" sz="2600" dirty="0"/>
                  <a:t> </a:t>
                </a:r>
                <a:r>
                  <a:rPr lang="en-US" altLang="zh-TW" sz="2600" dirty="0" smtClean="0"/>
                  <a:t>      </a:t>
                </a:r>
              </a:p>
              <a:p>
                <a:pPr marL="0" indent="0">
                  <a:buNone/>
                </a:pPr>
                <a:r>
                  <a:rPr lang="en-US" altLang="zh-TW" sz="2600" dirty="0"/>
                  <a:t> </a:t>
                </a:r>
                <a:r>
                  <a:rPr lang="en-US" altLang="zh-TW" sz="2600" dirty="0" smtClean="0"/>
                  <a:t>   </a:t>
                </a:r>
                <a:r>
                  <a:rPr lang="en-US" altLang="zh-TW" sz="2400" dirty="0" smtClean="0"/>
                  <a:t>( but still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sz="2400" i="1">
                            <a:latin typeface="Cambria Math"/>
                            <a:ea typeface="Cambria Math"/>
                          </a:rPr>
                        </m:ctrlPr>
                      </m:sSubSupPr>
                      <m:e>
                        <m:r>
                          <a:rPr lang="en-US" altLang="zh-TW" sz="2400" i="1">
                            <a:latin typeface="Cambria Math"/>
                            <a:ea typeface="Cambria Math"/>
                          </a:rPr>
                          <m:t>𝑘</m:t>
                        </m:r>
                      </m:e>
                      <m:sub>
                        <m:r>
                          <a:rPr lang="en-US" altLang="zh-TW" sz="2400" i="1">
                            <a:latin typeface="Cambria Math"/>
                            <a:ea typeface="Cambria Math"/>
                          </a:rPr>
                          <m:t>𝑡</m:t>
                        </m:r>
                      </m:sub>
                      <m:sup>
                        <m:r>
                          <a:rPr lang="en-US" altLang="zh-TW" sz="2400" i="1">
                            <a:latin typeface="Cambria Math"/>
                            <a:ea typeface="Cambria Math"/>
                          </a:rPr>
                          <m:t>𝑃</m:t>
                        </m:r>
                      </m:sup>
                    </m:sSubSup>
                    <m:sSubSup>
                      <m:sSubSupPr>
                        <m:ctrlPr>
                          <a:rPr lang="en-US" altLang="zh-TW" sz="24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altLang="zh-TW" sz="2400" i="1">
                            <a:latin typeface="Cambria Math"/>
                            <a:ea typeface="Cambria Math"/>
                          </a:rPr>
                          <m:t>≤</m:t>
                        </m:r>
                        <m:r>
                          <a:rPr lang="en-US" altLang="zh-TW" sz="2400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altLang="zh-TW" sz="2400" i="1">
                            <a:latin typeface="Cambria Math"/>
                          </a:rPr>
                          <m:t>𝑡</m:t>
                        </m:r>
                      </m:sub>
                      <m:sup>
                        <m:r>
                          <a:rPr lang="en-US" altLang="zh-TW" sz="2400" i="1">
                            <a:latin typeface="Cambria Math"/>
                          </a:rPr>
                          <m:t>(1)</m:t>
                        </m:r>
                      </m:sup>
                    </m:sSubSup>
                    <m:r>
                      <a:rPr lang="en-US" altLang="zh-TW" sz="2400" i="1">
                        <a:latin typeface="Cambria Math"/>
                      </a:rPr>
                      <m:t>&lt;</m:t>
                    </m:r>
                    <m:sSubSup>
                      <m:sSubSupPr>
                        <m:ctrlPr>
                          <a:rPr lang="en-US" altLang="zh-TW" sz="24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altLang="zh-TW" sz="2400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altLang="zh-TW" sz="2400" i="1">
                            <a:latin typeface="Cambria Math"/>
                          </a:rPr>
                          <m:t>𝑡</m:t>
                        </m:r>
                      </m:sub>
                      <m:sup>
                        <m:r>
                          <a:rPr lang="en-US" altLang="zh-TW" sz="2400" i="1">
                            <a:latin typeface="Cambria Math"/>
                          </a:rPr>
                          <m:t>(2)</m:t>
                        </m:r>
                      </m:sup>
                    </m:sSubSup>
                  </m:oMath>
                </a14:m>
                <a:r>
                  <a:rPr lang="en-US" altLang="zh-TW" sz="2400" dirty="0"/>
                  <a:t>)</a:t>
                </a:r>
                <a:r>
                  <a:rPr lang="en-US" altLang="zh-TW" sz="2400" dirty="0" smtClean="0"/>
                  <a:t> – to confirm default-free  </a:t>
                </a:r>
                <a:r>
                  <a:rPr lang="en-US" altLang="zh-TW" sz="2400" dirty="0" smtClean="0"/>
                  <a:t>   </a:t>
                </a:r>
                <a:endParaRPr lang="zh-TW" altLang="en-US" sz="2400" dirty="0"/>
              </a:p>
            </p:txBody>
          </p:sp>
        </mc:Choice>
        <mc:Fallback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5536" y="116632"/>
                <a:ext cx="8568952" cy="6624736"/>
              </a:xfrm>
              <a:blipFill rotWithShape="1">
                <a:blip r:embed="rId3"/>
                <a:stretch>
                  <a:fillRect l="-1849" t="-110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69237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107504" y="44624"/>
                <a:ext cx="8856984" cy="6696744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altLang="zh-TW" sz="2400" b="1" u="sng" dirty="0" smtClean="0"/>
                  <a:t>Proof 3.3</a:t>
                </a:r>
                <a:r>
                  <a:rPr lang="en-US" altLang="zh-TW" sz="2400" dirty="0" smtClean="0"/>
                  <a:t>   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sz="2400" i="1">
                            <a:latin typeface="Cambria Math"/>
                            <a:ea typeface="Cambria Math"/>
                          </a:rPr>
                        </m:ctrlPr>
                      </m:sSubSupPr>
                      <m:e>
                        <m:r>
                          <a:rPr lang="en-US" altLang="zh-TW" sz="2400" i="1">
                            <a:latin typeface="Cambria Math"/>
                            <a:ea typeface="Cambria Math"/>
                          </a:rPr>
                          <m:t>𝑘</m:t>
                        </m:r>
                      </m:e>
                      <m:sub>
                        <m:r>
                          <a:rPr lang="en-US" altLang="zh-TW" sz="2400" i="1">
                            <a:latin typeface="Cambria Math"/>
                            <a:ea typeface="Cambria Math"/>
                          </a:rPr>
                          <m:t>𝑡</m:t>
                        </m:r>
                      </m:sub>
                      <m:sup>
                        <m:r>
                          <a:rPr lang="en-US" altLang="zh-TW" sz="2400" i="1">
                            <a:latin typeface="Cambria Math"/>
                            <a:ea typeface="Cambria Math"/>
                          </a:rPr>
                          <m:t>𝑃</m:t>
                        </m:r>
                      </m:sup>
                    </m:sSubSup>
                    <m:sSubSup>
                      <m:sSubSupPr>
                        <m:ctrlPr>
                          <a:rPr lang="en-US" altLang="zh-TW" sz="24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altLang="zh-TW" sz="2400" i="1">
                            <a:latin typeface="Cambria Math"/>
                            <a:ea typeface="Cambria Math"/>
                          </a:rPr>
                          <m:t>≤</m:t>
                        </m:r>
                        <m:r>
                          <a:rPr lang="en-US" altLang="zh-TW" sz="2400" b="0" i="1" smtClean="0">
                            <a:latin typeface="Cambria Math"/>
                            <a:ea typeface="Cambria Math"/>
                          </a:rPr>
                          <m:t>𝑧</m:t>
                        </m:r>
                        <m:r>
                          <a:rPr lang="en-US" altLang="zh-TW" sz="2400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altLang="zh-TW" sz="2400" i="1">
                            <a:latin typeface="Cambria Math"/>
                          </a:rPr>
                          <m:t>𝑡</m:t>
                        </m:r>
                      </m:sub>
                      <m:sup>
                        <m:r>
                          <a:rPr lang="en-US" altLang="zh-TW" sz="2400" i="1">
                            <a:latin typeface="Cambria Math"/>
                          </a:rPr>
                          <m:t>(1)</m:t>
                        </m:r>
                      </m:sup>
                    </m:sSubSup>
                    <m:r>
                      <a:rPr lang="en-US" altLang="zh-TW" sz="2400" i="1">
                        <a:latin typeface="Cambria Math"/>
                      </a:rPr>
                      <m:t>&lt;</m:t>
                    </m:r>
                    <m:sSubSup>
                      <m:sSubSupPr>
                        <m:ctrlPr>
                          <a:rPr lang="en-US" altLang="zh-TW" sz="24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altLang="zh-TW" sz="2400" b="0" i="1" smtClean="0">
                            <a:latin typeface="Cambria Math"/>
                          </a:rPr>
                          <m:t>𝑧</m:t>
                        </m:r>
                        <m:r>
                          <a:rPr lang="en-US" altLang="zh-TW" sz="2400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altLang="zh-TW" sz="2400" i="1">
                            <a:latin typeface="Cambria Math"/>
                          </a:rPr>
                          <m:t>𝑡</m:t>
                        </m:r>
                      </m:sub>
                      <m:sup>
                        <m:r>
                          <a:rPr lang="en-US" altLang="zh-TW" sz="2400" i="1">
                            <a:latin typeface="Cambria Math"/>
                          </a:rPr>
                          <m:t>(2)</m:t>
                        </m:r>
                      </m:sup>
                    </m:sSubSup>
                    <m:r>
                      <a:rPr lang="en-US" altLang="zh-TW" sz="2400" i="1">
                        <a:latin typeface="Cambria Math"/>
                        <a:ea typeface="Cambria Math"/>
                      </a:rPr>
                      <m:t>⟹</m:t>
                    </m:r>
                    <m:sSub>
                      <m:sSubPr>
                        <m:ctrlPr>
                          <a:rPr lang="en-US" altLang="zh-TW" sz="24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/>
                            <a:ea typeface="Cambria Math"/>
                          </a:rPr>
                          <m:t>𝑏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/>
                            <a:ea typeface="Cambria Math"/>
                          </a:rPr>
                          <m:t>𝑃</m:t>
                        </m:r>
                        <m:r>
                          <a:rPr lang="en-US" altLang="zh-TW" sz="2400" b="0" i="1" smtClean="0">
                            <a:latin typeface="Cambria Math"/>
                            <a:ea typeface="Cambria Math"/>
                          </a:rPr>
                          <m:t>𝐶𝐵</m:t>
                        </m:r>
                      </m:sub>
                    </m:sSub>
                    <m:r>
                      <a:rPr lang="en-US" altLang="zh-TW" sz="2400" i="1">
                        <a:latin typeface="Cambria Math"/>
                        <a:ea typeface="Cambria Math"/>
                      </a:rPr>
                      <m:t>(</m:t>
                    </m:r>
                    <m:sSubSup>
                      <m:sSubSupPr>
                        <m:ctrlPr>
                          <a:rPr lang="en-US" altLang="zh-TW" sz="2400" i="1">
                            <a:latin typeface="Cambria Math"/>
                            <a:ea typeface="Cambria Math"/>
                          </a:rPr>
                        </m:ctrlPr>
                      </m:sSubSupPr>
                      <m:e>
                        <m:r>
                          <a:rPr lang="en-US" altLang="zh-TW" sz="2400" i="1">
                            <a:latin typeface="Cambria Math"/>
                            <a:ea typeface="Cambria Math"/>
                          </a:rPr>
                          <m:t>𝑉</m:t>
                        </m:r>
                      </m:e>
                      <m:sub>
                        <m:r>
                          <a:rPr lang="en-US" altLang="zh-TW" sz="2400" i="1">
                            <a:latin typeface="Cambria Math"/>
                            <a:ea typeface="Cambria Math"/>
                          </a:rPr>
                          <m:t>𝑡</m:t>
                        </m:r>
                      </m:sub>
                      <m:sup>
                        <m:d>
                          <m:dPr>
                            <m:ctrlPr>
                              <a:rPr lang="en-US" altLang="zh-TW" sz="2400" i="1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altLang="zh-TW" sz="2400" i="1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e>
                        </m:d>
                      </m:sup>
                    </m:sSubSup>
                    <m:r>
                      <a:rPr lang="en-US" altLang="zh-TW" sz="2400" i="1">
                        <a:latin typeface="Cambria Math"/>
                        <a:ea typeface="Cambria Math"/>
                      </a:rPr>
                      <m:t>,</m:t>
                    </m:r>
                    <m:r>
                      <a:rPr lang="en-US" altLang="zh-TW" sz="2400" i="1">
                        <a:latin typeface="Cambria Math"/>
                        <a:ea typeface="Cambria Math"/>
                      </a:rPr>
                      <m:t>𝑡</m:t>
                    </m:r>
                    <m:r>
                      <a:rPr lang="en-US" altLang="zh-TW" sz="2400" i="1">
                        <a:latin typeface="Cambria Math"/>
                        <a:ea typeface="Cambria Math"/>
                      </a:rPr>
                      <m:t>)≤</m:t>
                    </m:r>
                    <m:sSub>
                      <m:sSubPr>
                        <m:ctrlPr>
                          <a:rPr lang="en-US" altLang="zh-TW" sz="24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/>
                            <a:ea typeface="Cambria Math"/>
                          </a:rPr>
                          <m:t>𝑏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/>
                            <a:ea typeface="Cambria Math"/>
                          </a:rPr>
                          <m:t>𝑃</m:t>
                        </m:r>
                        <m:r>
                          <a:rPr lang="en-US" altLang="zh-TW" sz="2400" b="0" i="1" smtClean="0">
                            <a:latin typeface="Cambria Math"/>
                            <a:ea typeface="Cambria Math"/>
                          </a:rPr>
                          <m:t>𝐶𝐵</m:t>
                        </m:r>
                      </m:sub>
                    </m:sSub>
                    <m:r>
                      <a:rPr lang="en-US" altLang="zh-TW" sz="2400" i="1">
                        <a:latin typeface="Cambria Math"/>
                        <a:ea typeface="Cambria Math"/>
                      </a:rPr>
                      <m:t>(</m:t>
                    </m:r>
                    <m:sSubSup>
                      <m:sSubSupPr>
                        <m:ctrlPr>
                          <a:rPr lang="en-US" altLang="zh-TW" sz="2400" i="1">
                            <a:latin typeface="Cambria Math"/>
                            <a:ea typeface="Cambria Math"/>
                          </a:rPr>
                        </m:ctrlPr>
                      </m:sSubSupPr>
                      <m:e>
                        <m:r>
                          <a:rPr lang="en-US" altLang="zh-TW" sz="2400" i="1">
                            <a:latin typeface="Cambria Math"/>
                            <a:ea typeface="Cambria Math"/>
                          </a:rPr>
                          <m:t>𝑉</m:t>
                        </m:r>
                      </m:e>
                      <m:sub>
                        <m:r>
                          <a:rPr lang="en-US" altLang="zh-TW" sz="2400" i="1">
                            <a:latin typeface="Cambria Math"/>
                            <a:ea typeface="Cambria Math"/>
                          </a:rPr>
                          <m:t>𝑡</m:t>
                        </m:r>
                      </m:sub>
                      <m:sup>
                        <m:d>
                          <m:dPr>
                            <m:ctrlPr>
                              <a:rPr lang="en-US" altLang="zh-TW" sz="2400" i="1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altLang="zh-TW" sz="2400" i="1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e>
                        </m:d>
                      </m:sup>
                    </m:sSubSup>
                    <m:r>
                      <a:rPr lang="en-US" altLang="zh-TW" sz="2400" i="1">
                        <a:latin typeface="Cambria Math"/>
                        <a:ea typeface="Cambria Math"/>
                      </a:rPr>
                      <m:t>,</m:t>
                    </m:r>
                    <m:r>
                      <a:rPr lang="en-US" altLang="zh-TW" sz="2400" i="1">
                        <a:latin typeface="Cambria Math"/>
                        <a:ea typeface="Cambria Math"/>
                      </a:rPr>
                      <m:t>𝑡</m:t>
                    </m:r>
                    <m:r>
                      <a:rPr lang="en-US" altLang="zh-TW" sz="2400" b="0" i="1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en-US" altLang="zh-TW" sz="2400" dirty="0" smtClean="0"/>
              </a:p>
              <a:p>
                <a:pPr marL="0" indent="0">
                  <a:buNone/>
                </a:pPr>
                <a:endParaRPr lang="en-US" altLang="zh-TW" sz="2400" dirty="0"/>
              </a:p>
              <a:p>
                <a:pPr marL="0" indent="0">
                  <a:buNone/>
                </a:pPr>
                <a:r>
                  <a:rPr lang="en-US" altLang="zh-TW" sz="2400" dirty="0" smtClean="0"/>
                  <a:t>   If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/>
                            <a:ea typeface="Cambria Math"/>
                          </a:rPr>
                          <m:t>𝑏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/>
                            <a:ea typeface="Cambria Math"/>
                          </a:rPr>
                          <m:t>𝑃</m:t>
                        </m:r>
                        <m:r>
                          <a:rPr lang="en-US" altLang="zh-TW" sz="2400" i="1">
                            <a:latin typeface="Cambria Math"/>
                            <a:ea typeface="Cambria Math"/>
                          </a:rPr>
                          <m:t>𝐶𝐵</m:t>
                        </m:r>
                      </m:sub>
                    </m:sSub>
                    <m:r>
                      <a:rPr lang="en-US" altLang="zh-TW" sz="2400" i="1">
                        <a:latin typeface="Cambria Math"/>
                        <a:ea typeface="Cambria Math"/>
                      </a:rPr>
                      <m:t>(</m:t>
                    </m:r>
                    <m:sSubSup>
                      <m:sSubSupPr>
                        <m:ctrlPr>
                          <a:rPr lang="en-US" altLang="zh-TW" sz="2400" i="1">
                            <a:latin typeface="Cambria Math"/>
                            <a:ea typeface="Cambria Math"/>
                          </a:rPr>
                        </m:ctrlPr>
                      </m:sSubSupPr>
                      <m:e>
                        <m:r>
                          <a:rPr lang="en-US" altLang="zh-TW" sz="2400" i="1">
                            <a:latin typeface="Cambria Math"/>
                            <a:ea typeface="Cambria Math"/>
                          </a:rPr>
                          <m:t>𝑉</m:t>
                        </m:r>
                      </m:e>
                      <m:sub>
                        <m:r>
                          <a:rPr lang="en-US" altLang="zh-TW" sz="2400" i="1">
                            <a:latin typeface="Cambria Math"/>
                            <a:ea typeface="Cambria Math"/>
                          </a:rPr>
                          <m:t>𝑡</m:t>
                        </m:r>
                      </m:sub>
                      <m:sup>
                        <m:d>
                          <m:dPr>
                            <m:ctrlPr>
                              <a:rPr lang="en-US" altLang="zh-TW" sz="2400" i="1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altLang="zh-TW" sz="2400" b="0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e>
                        </m:d>
                      </m:sup>
                    </m:sSubSup>
                    <m:r>
                      <a:rPr lang="en-US" altLang="zh-TW" sz="2400" i="1">
                        <a:latin typeface="Cambria Math"/>
                        <a:ea typeface="Cambria Math"/>
                      </a:rPr>
                      <m:t>,</m:t>
                    </m:r>
                    <m:r>
                      <a:rPr lang="en-US" altLang="zh-TW" sz="2400" i="1">
                        <a:latin typeface="Cambria Math"/>
                        <a:ea typeface="Cambria Math"/>
                      </a:rPr>
                      <m:t>𝑡</m:t>
                    </m:r>
                    <m:r>
                      <a:rPr lang="en-US" altLang="zh-TW" sz="2400" i="1">
                        <a:latin typeface="Cambria Math"/>
                        <a:ea typeface="Cambria Math"/>
                      </a:rPr>
                      <m:t>)</m:t>
                    </m:r>
                    <m:sSub>
                      <m:sSubPr>
                        <m:ctrlPr>
                          <a:rPr lang="en-US" altLang="zh-TW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/>
                          </a:rPr>
                          <m:t>&lt;</m:t>
                        </m:r>
                        <m:r>
                          <a:rPr lang="en-US" altLang="zh-TW" sz="2400" i="1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altLang="zh-TW" sz="2400" i="1">
                            <a:latin typeface="Cambria Math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altLang="zh-TW" sz="2400" dirty="0"/>
                  <a:t>. </a:t>
                </a:r>
                <a:r>
                  <a:rPr lang="en-US" altLang="zh-TW" sz="2400" dirty="0" smtClean="0"/>
                  <a:t> Then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/>
                            <a:ea typeface="Cambria Math"/>
                          </a:rPr>
                          <m:t>𝑏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/>
                            <a:ea typeface="Cambria Math"/>
                          </a:rPr>
                          <m:t>𝑃</m:t>
                        </m:r>
                        <m:r>
                          <a:rPr lang="en-US" altLang="zh-TW" sz="2400" b="0" i="1" smtClean="0">
                            <a:latin typeface="Cambria Math"/>
                            <a:ea typeface="Cambria Math"/>
                          </a:rPr>
                          <m:t>𝐶𝐵</m:t>
                        </m:r>
                      </m:sub>
                    </m:sSub>
                    <m:r>
                      <a:rPr lang="en-US" altLang="zh-TW" sz="2400" i="1">
                        <a:latin typeface="Cambria Math"/>
                        <a:ea typeface="Cambria Math"/>
                      </a:rPr>
                      <m:t>(</m:t>
                    </m:r>
                    <m:sSubSup>
                      <m:sSubSupPr>
                        <m:ctrlPr>
                          <a:rPr lang="en-US" altLang="zh-TW" sz="2400" i="1">
                            <a:latin typeface="Cambria Math"/>
                            <a:ea typeface="Cambria Math"/>
                          </a:rPr>
                        </m:ctrlPr>
                      </m:sSubSupPr>
                      <m:e>
                        <m:r>
                          <a:rPr lang="en-US" altLang="zh-TW" sz="2400" i="1">
                            <a:latin typeface="Cambria Math"/>
                            <a:ea typeface="Cambria Math"/>
                          </a:rPr>
                          <m:t>𝑉</m:t>
                        </m:r>
                      </m:e>
                      <m:sub>
                        <m:r>
                          <a:rPr lang="en-US" altLang="zh-TW" sz="2400" i="1">
                            <a:latin typeface="Cambria Math"/>
                            <a:ea typeface="Cambria Math"/>
                          </a:rPr>
                          <m:t>𝑡</m:t>
                        </m:r>
                      </m:sub>
                      <m:sup>
                        <m:d>
                          <m:dPr>
                            <m:ctrlPr>
                              <a:rPr lang="en-US" altLang="zh-TW" sz="2400" i="1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altLang="zh-TW" sz="2400" b="0" i="1" smtClean="0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e>
                        </m:d>
                      </m:sup>
                    </m:sSubSup>
                    <m:r>
                      <a:rPr lang="en-US" altLang="zh-TW" sz="2400" i="1">
                        <a:latin typeface="Cambria Math"/>
                        <a:ea typeface="Cambria Math"/>
                      </a:rPr>
                      <m:t>,</m:t>
                    </m:r>
                    <m:r>
                      <a:rPr lang="en-US" altLang="zh-TW" sz="2400" i="1">
                        <a:latin typeface="Cambria Math"/>
                        <a:ea typeface="Cambria Math"/>
                      </a:rPr>
                      <m:t>𝑡</m:t>
                    </m:r>
                    <m:r>
                      <a:rPr lang="en-US" altLang="zh-TW" sz="2400" i="1">
                        <a:latin typeface="Cambria Math"/>
                        <a:ea typeface="Cambria Math"/>
                      </a:rPr>
                      <m:t>)</m:t>
                    </m:r>
                    <m:sSub>
                      <m:sSubPr>
                        <m:ctrlPr>
                          <a:rPr lang="en-US" altLang="zh-TW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2400" b="0" i="1" smtClean="0">
                            <a:latin typeface="Cambria Math"/>
                          </a:rPr>
                          <m:t>&lt;</m:t>
                        </m:r>
                        <m:r>
                          <a:rPr lang="en-US" altLang="zh-TW" sz="2400" i="1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altLang="zh-TW" sz="2400" i="1">
                            <a:latin typeface="Cambria Math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altLang="zh-TW" sz="2400" dirty="0" smtClean="0"/>
                  <a:t>  as well.</a:t>
                </a:r>
              </a:p>
              <a:p>
                <a:pPr marL="0" indent="0">
                  <a:buNone/>
                </a:pPr>
                <a:endParaRPr lang="en-US" altLang="zh-TW" sz="2400" dirty="0"/>
              </a:p>
              <a:p>
                <a:pPr marL="0" indent="0">
                  <a:buNone/>
                </a:pPr>
                <a:r>
                  <a:rPr lang="en-US" altLang="zh-TW" sz="2400" dirty="0" smtClean="0"/>
                  <a:t>   According </a:t>
                </a:r>
                <a:r>
                  <a:rPr lang="en-US" altLang="zh-TW" sz="2400" dirty="0"/>
                  <a:t>to put delta </a:t>
                </a:r>
                <a:r>
                  <a:rPr lang="en-US" altLang="zh-TW" sz="2400" dirty="0" smtClean="0"/>
                  <a:t>inequality,</a:t>
                </a:r>
              </a:p>
              <a:p>
                <a:pPr marL="0" indent="0">
                  <a:buNone/>
                </a:pPr>
                <a:r>
                  <a:rPr lang="en-US" altLang="zh-TW" sz="2400" dirty="0"/>
                  <a:t> </a:t>
                </a:r>
                <a:r>
                  <a:rPr lang="en-US" altLang="zh-TW" sz="2400" dirty="0" smtClean="0"/>
                  <a:t>          </a:t>
                </a:r>
                <a:r>
                  <a:rPr lang="en-US" altLang="zh-TW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2400" i="1" dirty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altLang="zh-TW" sz="2400" b="0" i="1" dirty="0" smtClean="0">
                            <a:latin typeface="Cambria Math"/>
                          </a:rPr>
                          <m:t>𝑃</m:t>
                        </m:r>
                        <m:r>
                          <a:rPr lang="en-US" altLang="zh-TW" sz="2400" i="1" dirty="0">
                            <a:latin typeface="Cambria Math"/>
                          </a:rPr>
                          <m:t>𝐶𝐵</m:t>
                        </m:r>
                      </m:sub>
                    </m:sSub>
                    <m:d>
                      <m:dPr>
                        <m:ctrlPr>
                          <a:rPr lang="en-US" altLang="zh-TW" sz="2400" i="1" dirty="0">
                            <a:latin typeface="Cambria Math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altLang="zh-TW" sz="2400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altLang="zh-TW" sz="2400" i="1"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/>
                              </a:rPr>
                              <m:t>𝑡</m:t>
                            </m:r>
                          </m:sub>
                          <m:sup/>
                        </m:sSubSup>
                        <m:r>
                          <a:rPr lang="en-US" altLang="zh-TW" sz="2400" i="1">
                            <a:latin typeface="Cambria Math"/>
                          </a:rPr>
                          <m:t>,</m:t>
                        </m:r>
                        <m:sSubSup>
                          <m:sSubSupPr>
                            <m:ctrlPr>
                              <a:rPr lang="en-US" altLang="zh-TW" sz="2400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altLang="zh-TW" sz="2400" i="1">
                                <a:latin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/>
                              </a:rPr>
                              <m:t>𝑡</m:t>
                            </m:r>
                          </m:sub>
                          <m:sup>
                            <m:d>
                              <m:dPr>
                                <m:ctrlPr>
                                  <a:rPr lang="en-US" altLang="zh-TW" sz="24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altLang="zh-TW" sz="2400" i="1">
                                    <a:latin typeface="Cambria Math"/>
                                  </a:rPr>
                                  <m:t>1</m:t>
                                </m:r>
                              </m:e>
                            </m:d>
                          </m:sup>
                        </m:sSubSup>
                        <m:r>
                          <a:rPr lang="en-US" altLang="zh-TW" sz="2400" i="1">
                            <a:latin typeface="Cambria Math"/>
                          </a:rPr>
                          <m:t>,</m:t>
                        </m:r>
                        <m:r>
                          <a:rPr lang="en-US" altLang="zh-TW" sz="2400" i="1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altLang="zh-TW" sz="2400" i="1">
                        <a:latin typeface="Cambria Math"/>
                      </a:rPr>
                      <m:t>&gt;</m:t>
                    </m:r>
                    <m:sSub>
                      <m:sSubPr>
                        <m:ctrlPr>
                          <a:rPr lang="en-US" altLang="zh-TW" sz="24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2400" i="1" dirty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altLang="zh-TW" sz="2400" b="0" i="1" dirty="0" smtClean="0">
                            <a:latin typeface="Cambria Math"/>
                          </a:rPr>
                          <m:t>𝑃</m:t>
                        </m:r>
                        <m:r>
                          <a:rPr lang="en-US" altLang="zh-TW" sz="2400" i="1" dirty="0">
                            <a:latin typeface="Cambria Math"/>
                          </a:rPr>
                          <m:t>𝐶𝐵</m:t>
                        </m:r>
                      </m:sub>
                    </m:sSub>
                    <m:d>
                      <m:dPr>
                        <m:ctrlPr>
                          <a:rPr lang="en-US" altLang="zh-TW" sz="2400" i="1" dirty="0">
                            <a:latin typeface="Cambria Math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altLang="zh-TW" sz="2400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altLang="zh-TW" sz="2400" i="1"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/>
                              </a:rPr>
                              <m:t>𝑡</m:t>
                            </m:r>
                          </m:sub>
                          <m:sup/>
                        </m:sSubSup>
                        <m:r>
                          <a:rPr lang="en-US" altLang="zh-TW" sz="2400" i="1">
                            <a:latin typeface="Cambria Math"/>
                          </a:rPr>
                          <m:t>,</m:t>
                        </m:r>
                        <m:sSubSup>
                          <m:sSubSupPr>
                            <m:ctrlPr>
                              <a:rPr lang="en-US" altLang="zh-TW" sz="2400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altLang="zh-TW" sz="2400" i="1">
                                <a:latin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/>
                              </a:rPr>
                              <m:t>𝑡</m:t>
                            </m:r>
                          </m:sub>
                          <m:sup>
                            <m:d>
                              <m:dPr>
                                <m:ctrlPr>
                                  <a:rPr lang="en-US" altLang="zh-TW" sz="24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altLang="zh-TW" sz="2400" i="1">
                                    <a:latin typeface="Cambria Math"/>
                                  </a:rPr>
                                  <m:t>2</m:t>
                                </m:r>
                              </m:e>
                            </m:d>
                          </m:sup>
                        </m:sSubSup>
                        <m:r>
                          <a:rPr lang="en-US" altLang="zh-TW" sz="2400" i="1">
                            <a:latin typeface="Cambria Math"/>
                          </a:rPr>
                          <m:t>,</m:t>
                        </m:r>
                        <m:r>
                          <a:rPr lang="en-US" altLang="zh-TW" sz="2400" i="1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altLang="zh-TW" sz="2400" i="1">
                        <a:latin typeface="Cambria Math"/>
                      </a:rPr>
                      <m:t>+</m:t>
                    </m:r>
                  </m:oMath>
                </a14:m>
                <a:r>
                  <a:rPr lang="en-US" altLang="zh-TW" sz="2400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sz="24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altLang="zh-TW" sz="2400" i="1">
                            <a:latin typeface="Cambria Math"/>
                          </a:rPr>
                          <m:t> </m:t>
                        </m:r>
                        <m:r>
                          <a:rPr lang="en-US" altLang="zh-TW" sz="2400" i="1">
                            <a:latin typeface="Cambria Math"/>
                          </a:rPr>
                          <m:t>𝑧</m:t>
                        </m:r>
                        <m:r>
                          <a:rPr lang="en-US" altLang="zh-TW" sz="2400" i="1">
                            <a:latin typeface="Cambria Math"/>
                          </a:rPr>
                          <m:t>(</m:t>
                        </m:r>
                        <m:r>
                          <a:rPr lang="en-US" altLang="zh-TW" sz="2400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altLang="zh-TW" sz="2400" i="1">
                            <a:latin typeface="Cambria Math"/>
                          </a:rPr>
                          <m:t>𝑡</m:t>
                        </m:r>
                      </m:sub>
                      <m:sup>
                        <m:d>
                          <m:dPr>
                            <m:ctrlPr>
                              <a:rPr lang="en-US" altLang="zh-TW" sz="2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zh-TW" sz="2400" i="1">
                                <a:latin typeface="Cambria Math"/>
                              </a:rPr>
                              <m:t>1</m:t>
                            </m:r>
                          </m:e>
                        </m:d>
                      </m:sup>
                    </m:sSubSup>
                    <m:r>
                      <a:rPr lang="en-US" altLang="zh-TW" sz="2400" i="1">
                        <a:latin typeface="Cambria Math"/>
                      </a:rPr>
                      <m:t>−</m:t>
                    </m:r>
                    <m:sSubSup>
                      <m:sSubSupPr>
                        <m:ctrlPr>
                          <a:rPr lang="en-US" altLang="zh-TW" sz="24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altLang="zh-TW" sz="2400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altLang="zh-TW" sz="2400" i="1">
                            <a:latin typeface="Cambria Math"/>
                          </a:rPr>
                          <m:t>𝑡</m:t>
                        </m:r>
                      </m:sub>
                      <m:sup>
                        <m:d>
                          <m:dPr>
                            <m:ctrlPr>
                              <a:rPr lang="en-US" altLang="zh-TW" sz="2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zh-TW" sz="2400" i="1">
                                <a:latin typeface="Cambria Math"/>
                              </a:rPr>
                              <m:t>2</m:t>
                            </m:r>
                          </m:e>
                        </m:d>
                      </m:sup>
                    </m:sSubSup>
                    <m:r>
                      <a:rPr lang="en-US" altLang="zh-TW" sz="2400" i="1">
                        <a:latin typeface="Cambria Math"/>
                      </a:rPr>
                      <m:t>)</m:t>
                    </m:r>
                  </m:oMath>
                </a14:m>
                <a:endParaRPr lang="en-US" altLang="zh-TW" sz="2400" dirty="0" smtClean="0"/>
              </a:p>
              <a:p>
                <a:pPr marL="0" indent="0">
                  <a:buNone/>
                </a:pPr>
                <a:r>
                  <a:rPr lang="en-US" altLang="zh-TW" sz="2400" dirty="0" smtClean="0"/>
                  <a:t>                                         </a:t>
                </a:r>
                <a14:m>
                  <m:oMath xmlns:m="http://schemas.openxmlformats.org/officeDocument/2006/math">
                    <m:r>
                      <a:rPr lang="en-US" altLang="zh-TW" sz="2400" i="1" dirty="0">
                        <a:latin typeface="Cambria Math"/>
                        <a:ea typeface="Cambria Math"/>
                      </a:rPr>
                      <m:t>&gt;</m:t>
                    </m:r>
                  </m:oMath>
                </a14:m>
                <a:r>
                  <a:rPr lang="en-US" altLang="zh-TW" sz="24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400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TW" sz="2400" i="1">
                                <a:latin typeface="Cambria Math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altLang="zh-TW" sz="2400" i="1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altLang="zh-TW" sz="2400" i="1">
                                    <a:latin typeface="Cambria Math"/>
                                  </a:rPr>
                                  <m:t>𝑧𝑉</m:t>
                                </m:r>
                              </m:e>
                              <m:sub>
                                <m:r>
                                  <a:rPr lang="en-US" altLang="zh-TW" sz="2400" i="1">
                                    <a:latin typeface="Cambria Math"/>
                                  </a:rPr>
                                  <m:t>𝑡</m:t>
                                </m:r>
                              </m:sub>
                              <m:sup>
                                <m:d>
                                  <m:dPr>
                                    <m:ctrlPr>
                                      <a:rPr lang="en-US" altLang="zh-TW" sz="2400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TW" sz="2400" i="1">
                                        <a:latin typeface="Cambria Math"/>
                                      </a:rPr>
                                      <m:t>2</m:t>
                                    </m:r>
                                  </m:e>
                                </m:d>
                              </m:sup>
                            </m:sSubSup>
                            <m:r>
                              <a:rPr lang="en-US" altLang="zh-TW" sz="2400" i="1">
                                <a:latin typeface="Cambria Math"/>
                                <a:ea typeface="Cambria Math"/>
                              </a:rPr>
                              <m:t>∨</m:t>
                            </m:r>
                            <m:sSubSup>
                              <m:sSubSupPr>
                                <m:ctrlPr>
                                  <a:rPr lang="en-US" altLang="zh-TW" sz="2400" i="1">
                                    <a:latin typeface="Cambria Math"/>
                                    <a:ea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altLang="zh-TW" sz="2400" i="1">
                                    <a:latin typeface="Cambria Math"/>
                                    <a:ea typeface="Cambria Math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altLang="zh-TW" sz="2400" i="1">
                                    <a:latin typeface="Cambria Math"/>
                                    <a:ea typeface="Cambria Math"/>
                                  </a:rPr>
                                  <m:t>𝑡</m:t>
                                </m:r>
                              </m:sub>
                              <m:sup>
                                <m:r>
                                  <a:rPr lang="en-US" altLang="zh-TW" sz="2400" i="1">
                                    <a:latin typeface="Cambria Math"/>
                                    <a:ea typeface="Cambria Math"/>
                                  </a:rPr>
                                  <m:t>𝑃</m:t>
                                </m:r>
                              </m:sup>
                            </m:sSubSup>
                            <m:r>
                              <a:rPr lang="en-US" altLang="zh-TW" sz="2400" i="1">
                                <a:latin typeface="Cambria Math"/>
                              </a:rPr>
                              <m:t>−</m:t>
                            </m:r>
                            <m:sSubSup>
                              <m:sSubSupPr>
                                <m:ctrlPr>
                                  <a:rPr lang="en-US" altLang="zh-TW" sz="2400" i="1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altLang="zh-TW" sz="2400" i="1">
                                    <a:latin typeface="Cambria Math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en-US" altLang="zh-TW" sz="2400" i="1">
                                    <a:latin typeface="Cambria Math"/>
                                  </a:rPr>
                                  <m:t>𝑡</m:t>
                                </m:r>
                              </m:sub>
                              <m:sup/>
                            </m:sSubSup>
                          </m:e>
                        </m:d>
                      </m:e>
                      <m:sup>
                        <m:r>
                          <a:rPr lang="en-US" altLang="zh-TW" sz="2400" i="1">
                            <a:latin typeface="Cambria Math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altLang="zh-TW" sz="2400" dirty="0"/>
                  <a:t>+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sz="24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altLang="zh-TW" sz="2400" i="1">
                            <a:latin typeface="Cambria Math"/>
                          </a:rPr>
                          <m:t> </m:t>
                        </m:r>
                        <m:r>
                          <a:rPr lang="en-US" altLang="zh-TW" sz="2400" i="1">
                            <a:latin typeface="Cambria Math"/>
                          </a:rPr>
                          <m:t>𝑧𝑉</m:t>
                        </m:r>
                      </m:e>
                      <m:sub>
                        <m:r>
                          <a:rPr lang="en-US" altLang="zh-TW" sz="2400" i="1">
                            <a:latin typeface="Cambria Math"/>
                          </a:rPr>
                          <m:t>𝑡</m:t>
                        </m:r>
                      </m:sub>
                      <m:sup>
                        <m:d>
                          <m:dPr>
                            <m:ctrlPr>
                              <a:rPr lang="en-US" altLang="zh-TW" sz="2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zh-TW" sz="2400" i="1">
                                <a:latin typeface="Cambria Math"/>
                              </a:rPr>
                              <m:t>1</m:t>
                            </m:r>
                          </m:e>
                        </m:d>
                      </m:sup>
                    </m:sSubSup>
                    <m:r>
                      <a:rPr lang="en-US" altLang="zh-TW" sz="2400" i="1">
                        <a:latin typeface="Cambria Math"/>
                      </a:rPr>
                      <m:t>−</m:t>
                    </m:r>
                    <m:sSubSup>
                      <m:sSubSupPr>
                        <m:ctrlPr>
                          <a:rPr lang="en-US" altLang="zh-TW" sz="24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altLang="zh-TW" sz="2400" i="1">
                            <a:latin typeface="Cambria Math"/>
                          </a:rPr>
                          <m:t>𝑧𝑉</m:t>
                        </m:r>
                      </m:e>
                      <m:sub>
                        <m:r>
                          <a:rPr lang="en-US" altLang="zh-TW" sz="2400" i="1">
                            <a:latin typeface="Cambria Math"/>
                          </a:rPr>
                          <m:t>𝑡</m:t>
                        </m:r>
                      </m:sub>
                      <m:sup>
                        <m:d>
                          <m:dPr>
                            <m:ctrlPr>
                              <a:rPr lang="en-US" altLang="zh-TW" sz="2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zh-TW" sz="2400" i="1">
                                <a:latin typeface="Cambria Math"/>
                              </a:rPr>
                              <m:t>2</m:t>
                            </m:r>
                          </m:e>
                        </m:d>
                      </m:sup>
                    </m:sSubSup>
                  </m:oMath>
                </a14:m>
                <a:endParaRPr lang="en-US" altLang="zh-TW" sz="2400" dirty="0"/>
              </a:p>
              <a:p>
                <a:pPr marL="0" indent="0">
                  <a:buNone/>
                </a:pPr>
                <a:r>
                  <a:rPr lang="en-US" altLang="zh-TW" sz="2400" dirty="0"/>
                  <a:t>                              </a:t>
                </a:r>
                <a:r>
                  <a:rPr lang="en-US" altLang="zh-TW" sz="2400" dirty="0" smtClean="0"/>
                  <a:t>           </a:t>
                </a:r>
                <a14:m>
                  <m:oMath xmlns:m="http://schemas.openxmlformats.org/officeDocument/2006/math">
                    <m:r>
                      <a:rPr lang="en-US" altLang="zh-TW" sz="2400" i="1">
                        <a:latin typeface="Cambria Math"/>
                        <a:ea typeface="Cambria Math"/>
                      </a:rPr>
                      <m:t>≥</m:t>
                    </m:r>
                    <m:sSubSup>
                      <m:sSubSupPr>
                        <m:ctrlPr>
                          <a:rPr lang="en-US" altLang="zh-TW" sz="24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altLang="zh-TW" sz="2400" i="1">
                            <a:latin typeface="Cambria Math"/>
                          </a:rPr>
                          <m:t>𝑧𝑉</m:t>
                        </m:r>
                      </m:e>
                      <m:sub>
                        <m:r>
                          <a:rPr lang="en-US" altLang="zh-TW" sz="2400" i="1">
                            <a:latin typeface="Cambria Math"/>
                          </a:rPr>
                          <m:t>𝑡</m:t>
                        </m:r>
                      </m:sub>
                      <m:sup>
                        <m:d>
                          <m:dPr>
                            <m:ctrlPr>
                              <a:rPr lang="en-US" altLang="zh-TW" sz="2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zh-TW" sz="2400" i="1">
                                <a:latin typeface="Cambria Math"/>
                              </a:rPr>
                              <m:t>2</m:t>
                            </m:r>
                          </m:e>
                        </m:d>
                      </m:sup>
                    </m:sSubSup>
                    <m:r>
                      <a:rPr lang="en-US" altLang="zh-TW" sz="2400" i="1">
                        <a:latin typeface="Cambria Math"/>
                        <a:ea typeface="Cambria Math"/>
                      </a:rPr>
                      <m:t>∨</m:t>
                    </m:r>
                    <m:sSubSup>
                      <m:sSubSupPr>
                        <m:ctrlPr>
                          <a:rPr lang="en-US" altLang="zh-TW" sz="2400" i="1">
                            <a:latin typeface="Cambria Math"/>
                            <a:ea typeface="Cambria Math"/>
                          </a:rPr>
                        </m:ctrlPr>
                      </m:sSubSupPr>
                      <m:e>
                        <m:r>
                          <a:rPr lang="en-US" altLang="zh-TW" sz="2400" i="1">
                            <a:latin typeface="Cambria Math"/>
                            <a:ea typeface="Cambria Math"/>
                          </a:rPr>
                          <m:t>𝑘</m:t>
                        </m:r>
                      </m:e>
                      <m:sub>
                        <m:r>
                          <a:rPr lang="en-US" altLang="zh-TW" sz="2400" i="1">
                            <a:latin typeface="Cambria Math"/>
                            <a:ea typeface="Cambria Math"/>
                          </a:rPr>
                          <m:t>𝑡</m:t>
                        </m:r>
                      </m:sub>
                      <m:sup>
                        <m:r>
                          <a:rPr lang="en-US" altLang="zh-TW" sz="2400" i="1">
                            <a:latin typeface="Cambria Math"/>
                            <a:ea typeface="Cambria Math"/>
                          </a:rPr>
                          <m:t>𝑃</m:t>
                        </m:r>
                      </m:sup>
                    </m:sSubSup>
                    <m:r>
                      <a:rPr lang="en-US" altLang="zh-TW" sz="2400" i="1">
                        <a:latin typeface="Cambria Math"/>
                      </a:rPr>
                      <m:t>−</m:t>
                    </m:r>
                    <m:sSubSup>
                      <m:sSubSupPr>
                        <m:ctrlPr>
                          <a:rPr lang="en-US" altLang="zh-TW" sz="24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altLang="zh-TW" sz="2400" i="1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altLang="zh-TW" sz="2400" i="1">
                            <a:latin typeface="Cambria Math"/>
                          </a:rPr>
                          <m:t>𝑡</m:t>
                        </m:r>
                      </m:sub>
                      <m:sup/>
                    </m:sSubSup>
                    <m:r>
                      <a:rPr lang="en-US" altLang="zh-TW" sz="2400" i="1">
                        <a:latin typeface="Cambria Math"/>
                      </a:rPr>
                      <m:t>+</m:t>
                    </m:r>
                    <m:sSubSup>
                      <m:sSubSupPr>
                        <m:ctrlPr>
                          <a:rPr lang="en-US" altLang="zh-TW" sz="24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altLang="zh-TW" sz="2400" i="1">
                            <a:latin typeface="Cambria Math"/>
                          </a:rPr>
                          <m:t> </m:t>
                        </m:r>
                        <m:r>
                          <a:rPr lang="en-US" altLang="zh-TW" sz="2400" i="1">
                            <a:latin typeface="Cambria Math"/>
                          </a:rPr>
                          <m:t>𝑧𝑉</m:t>
                        </m:r>
                      </m:e>
                      <m:sub>
                        <m:r>
                          <a:rPr lang="en-US" altLang="zh-TW" sz="2400" i="1">
                            <a:latin typeface="Cambria Math"/>
                          </a:rPr>
                          <m:t>𝑡</m:t>
                        </m:r>
                      </m:sub>
                      <m:sup>
                        <m:d>
                          <m:dPr>
                            <m:ctrlPr>
                              <a:rPr lang="en-US" altLang="zh-TW" sz="2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zh-TW" sz="2400" i="1">
                                <a:latin typeface="Cambria Math"/>
                              </a:rPr>
                              <m:t>1</m:t>
                            </m:r>
                          </m:e>
                        </m:d>
                      </m:sup>
                    </m:sSubSup>
                    <m:r>
                      <a:rPr lang="en-US" altLang="zh-TW" sz="2400" i="1">
                        <a:latin typeface="Cambria Math"/>
                      </a:rPr>
                      <m:t>−</m:t>
                    </m:r>
                    <m:sSubSup>
                      <m:sSubSupPr>
                        <m:ctrlPr>
                          <a:rPr lang="en-US" altLang="zh-TW" sz="24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altLang="zh-TW" sz="2400" i="1">
                            <a:latin typeface="Cambria Math"/>
                          </a:rPr>
                          <m:t>𝑧𝑉</m:t>
                        </m:r>
                      </m:e>
                      <m:sub>
                        <m:r>
                          <a:rPr lang="en-US" altLang="zh-TW" sz="2400" i="1">
                            <a:latin typeface="Cambria Math"/>
                          </a:rPr>
                          <m:t>𝑡</m:t>
                        </m:r>
                      </m:sub>
                      <m:sup>
                        <m:d>
                          <m:dPr>
                            <m:ctrlPr>
                              <a:rPr lang="en-US" altLang="zh-TW" sz="2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zh-TW" sz="2400" i="1">
                                <a:latin typeface="Cambria Math"/>
                              </a:rPr>
                              <m:t>2</m:t>
                            </m:r>
                          </m:e>
                        </m:d>
                      </m:sup>
                    </m:sSubSup>
                  </m:oMath>
                </a14:m>
                <a:endParaRPr lang="en-US" altLang="zh-TW" sz="2400" dirty="0" smtClean="0"/>
              </a:p>
              <a:p>
                <a:pPr marL="0" indent="0">
                  <a:buNone/>
                </a:pPr>
                <a:r>
                  <a:rPr lang="en-US" altLang="zh-TW" sz="2400" dirty="0"/>
                  <a:t> </a:t>
                </a:r>
                <a:r>
                  <a:rPr lang="en-US" altLang="zh-TW" sz="2400" dirty="0" smtClean="0"/>
                  <a:t>                                        </a:t>
                </a:r>
                <a14:m>
                  <m:oMath xmlns:m="http://schemas.openxmlformats.org/officeDocument/2006/math">
                    <m:r>
                      <a:rPr lang="en-US" altLang="zh-TW" sz="2400" i="1">
                        <a:latin typeface="Cambria Math"/>
                        <a:ea typeface="Cambria Math"/>
                      </a:rPr>
                      <m:t>≥</m:t>
                    </m:r>
                    <m:sSubSup>
                      <m:sSubSupPr>
                        <m:ctrlPr>
                          <a:rPr lang="en-US" altLang="zh-TW" sz="24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altLang="zh-TW" sz="2400" i="1">
                            <a:latin typeface="Cambria Math"/>
                          </a:rPr>
                          <m:t>𝑧𝑉</m:t>
                        </m:r>
                      </m:e>
                      <m:sub>
                        <m:r>
                          <a:rPr lang="en-US" altLang="zh-TW" sz="2400" i="1">
                            <a:latin typeface="Cambria Math"/>
                          </a:rPr>
                          <m:t>𝑡</m:t>
                        </m:r>
                      </m:sub>
                      <m:sup>
                        <m:d>
                          <m:dPr>
                            <m:ctrlPr>
                              <a:rPr lang="en-US" altLang="zh-TW" sz="2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zh-TW" sz="2400" i="1">
                                <a:latin typeface="Cambria Math"/>
                              </a:rPr>
                              <m:t>2</m:t>
                            </m:r>
                          </m:e>
                        </m:d>
                      </m:sup>
                    </m:sSubSup>
                    <m:r>
                      <a:rPr lang="en-US" altLang="zh-TW" sz="2400" i="1">
                        <a:latin typeface="Cambria Math"/>
                      </a:rPr>
                      <m:t>−</m:t>
                    </m:r>
                    <m:sSubSup>
                      <m:sSubSupPr>
                        <m:ctrlPr>
                          <a:rPr lang="en-US" altLang="zh-TW" sz="24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altLang="zh-TW" sz="2400" i="1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altLang="zh-TW" sz="2400" i="1">
                            <a:latin typeface="Cambria Math"/>
                          </a:rPr>
                          <m:t>𝑡</m:t>
                        </m:r>
                      </m:sub>
                      <m:sup/>
                    </m:sSubSup>
                    <m:r>
                      <a:rPr lang="en-US" altLang="zh-TW" sz="2400" i="1">
                        <a:latin typeface="Cambria Math"/>
                      </a:rPr>
                      <m:t>+</m:t>
                    </m:r>
                    <m:sSubSup>
                      <m:sSubSupPr>
                        <m:ctrlPr>
                          <a:rPr lang="en-US" altLang="zh-TW" sz="24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altLang="zh-TW" sz="2400" i="1">
                            <a:latin typeface="Cambria Math"/>
                          </a:rPr>
                          <m:t> </m:t>
                        </m:r>
                        <m:r>
                          <a:rPr lang="en-US" altLang="zh-TW" sz="2400" i="1">
                            <a:latin typeface="Cambria Math"/>
                          </a:rPr>
                          <m:t>𝑧𝑉</m:t>
                        </m:r>
                      </m:e>
                      <m:sub>
                        <m:r>
                          <a:rPr lang="en-US" altLang="zh-TW" sz="2400" i="1">
                            <a:latin typeface="Cambria Math"/>
                          </a:rPr>
                          <m:t>𝑡</m:t>
                        </m:r>
                      </m:sub>
                      <m:sup>
                        <m:d>
                          <m:dPr>
                            <m:ctrlPr>
                              <a:rPr lang="en-US" altLang="zh-TW" sz="2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zh-TW" sz="2400" i="1">
                                <a:latin typeface="Cambria Math"/>
                              </a:rPr>
                              <m:t>1</m:t>
                            </m:r>
                          </m:e>
                        </m:d>
                      </m:sup>
                    </m:sSubSup>
                    <m:r>
                      <a:rPr lang="en-US" altLang="zh-TW" sz="2400" i="1">
                        <a:latin typeface="Cambria Math"/>
                      </a:rPr>
                      <m:t>−</m:t>
                    </m:r>
                    <m:sSubSup>
                      <m:sSubSupPr>
                        <m:ctrlPr>
                          <a:rPr lang="en-US" altLang="zh-TW" sz="24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altLang="zh-TW" sz="2400" i="1">
                            <a:latin typeface="Cambria Math"/>
                          </a:rPr>
                          <m:t>𝑧𝑉</m:t>
                        </m:r>
                      </m:e>
                      <m:sub>
                        <m:r>
                          <a:rPr lang="en-US" altLang="zh-TW" sz="2400" i="1">
                            <a:latin typeface="Cambria Math"/>
                          </a:rPr>
                          <m:t>𝑡</m:t>
                        </m:r>
                      </m:sub>
                      <m:sup>
                        <m:d>
                          <m:dPr>
                            <m:ctrlPr>
                              <a:rPr lang="en-US" altLang="zh-TW" sz="2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zh-TW" sz="2400" i="1">
                                <a:latin typeface="Cambria Math"/>
                              </a:rPr>
                              <m:t>2</m:t>
                            </m:r>
                          </m:e>
                        </m:d>
                      </m:sup>
                    </m:sSubSup>
                  </m:oMath>
                </a14:m>
                <a:endParaRPr lang="en-US" altLang="zh-TW" sz="2400" dirty="0"/>
              </a:p>
              <a:p>
                <a:pPr marL="0" indent="0">
                  <a:buNone/>
                </a:pPr>
                <a:r>
                  <a:rPr lang="en-US" altLang="zh-TW" sz="2400" dirty="0"/>
                  <a:t>                                         </a:t>
                </a:r>
                <a14:m>
                  <m:oMath xmlns:m="http://schemas.openxmlformats.org/officeDocument/2006/math">
                    <m:r>
                      <a:rPr lang="en-US" altLang="zh-TW" sz="2400" i="1">
                        <a:latin typeface="Cambria Math"/>
                        <a:ea typeface="Cambria Math"/>
                      </a:rPr>
                      <m:t>=</m:t>
                    </m:r>
                  </m:oMath>
                </a14:m>
                <a:r>
                  <a:rPr lang="zh-TW" altLang="en-US" sz="2400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sz="24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altLang="zh-TW" sz="2400" i="1">
                            <a:latin typeface="Cambria Math"/>
                          </a:rPr>
                          <m:t>𝑧𝑉</m:t>
                        </m:r>
                      </m:e>
                      <m:sub>
                        <m:r>
                          <a:rPr lang="en-US" altLang="zh-TW" sz="2400" i="1">
                            <a:latin typeface="Cambria Math"/>
                          </a:rPr>
                          <m:t>𝑡</m:t>
                        </m:r>
                      </m:sub>
                      <m:sup>
                        <m:d>
                          <m:dPr>
                            <m:ctrlPr>
                              <a:rPr lang="en-US" altLang="zh-TW" sz="2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zh-TW" sz="2400" i="1">
                                <a:latin typeface="Cambria Math"/>
                              </a:rPr>
                              <m:t>1</m:t>
                            </m:r>
                          </m:e>
                        </m:d>
                      </m:sup>
                    </m:sSubSup>
                    <m:r>
                      <a:rPr lang="en-US" altLang="zh-TW" sz="2400" i="1">
                        <a:latin typeface="Cambria Math"/>
                      </a:rPr>
                      <m:t>−</m:t>
                    </m:r>
                  </m:oMath>
                </a14:m>
                <a:r>
                  <a:rPr lang="en-US" altLang="zh-TW" sz="2400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sz="24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altLang="zh-TW" sz="2400" i="1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altLang="zh-TW" sz="2400" i="1">
                            <a:latin typeface="Cambria Math"/>
                          </a:rPr>
                          <m:t>𝑡</m:t>
                        </m:r>
                      </m:sub>
                      <m:sup/>
                    </m:sSubSup>
                  </m:oMath>
                </a14:m>
                <a:r>
                  <a:rPr lang="en-US" altLang="zh-TW" sz="2400" dirty="0" smtClean="0"/>
                  <a:t>   </a:t>
                </a:r>
              </a:p>
              <a:p>
                <a:pPr marL="0" indent="0">
                  <a:buNone/>
                </a:pPr>
                <a:r>
                  <a:rPr lang="en-US" altLang="zh-TW" sz="2400" dirty="0" smtClean="0"/>
                  <a:t>    </a:t>
                </a:r>
              </a:p>
              <a:p>
                <a:pPr marL="0" indent="0">
                  <a:buNone/>
                </a:pPr>
                <a:r>
                  <a:rPr lang="en-US" altLang="zh-TW" sz="2400" dirty="0"/>
                  <a:t> </a:t>
                </a:r>
                <a:r>
                  <a:rPr lang="en-US" altLang="zh-TW" sz="2400" dirty="0" smtClean="0"/>
                  <a:t>   Thus,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2400" i="1" dirty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altLang="zh-TW" sz="2400" i="1" dirty="0">
                            <a:latin typeface="Cambria Math"/>
                          </a:rPr>
                          <m:t>𝐶𝐵</m:t>
                        </m:r>
                      </m:sub>
                    </m:sSub>
                    <m:d>
                      <m:dPr>
                        <m:ctrlPr>
                          <a:rPr lang="en-US" altLang="zh-TW" sz="2400" i="1" dirty="0">
                            <a:latin typeface="Cambria Math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altLang="zh-TW" sz="2400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altLang="zh-TW" sz="2400" i="1"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/>
                              </a:rPr>
                              <m:t>𝑡</m:t>
                            </m:r>
                          </m:sub>
                          <m:sup/>
                        </m:sSubSup>
                        <m:r>
                          <a:rPr lang="en-US" altLang="zh-TW" sz="2400" i="1">
                            <a:latin typeface="Cambria Math"/>
                          </a:rPr>
                          <m:t>,</m:t>
                        </m:r>
                        <m:sSubSup>
                          <m:sSubSupPr>
                            <m:ctrlPr>
                              <a:rPr lang="en-US" altLang="zh-TW" sz="2400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altLang="zh-TW" sz="2400" i="1">
                                <a:latin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/>
                              </a:rPr>
                              <m:t>𝑡</m:t>
                            </m:r>
                          </m:sub>
                          <m:sup>
                            <m:d>
                              <m:dPr>
                                <m:ctrlPr>
                                  <a:rPr lang="en-US" altLang="zh-TW" sz="24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altLang="zh-TW" sz="2400" i="1">
                                    <a:latin typeface="Cambria Math"/>
                                  </a:rPr>
                                  <m:t>1</m:t>
                                </m:r>
                              </m:e>
                            </m:d>
                          </m:sup>
                        </m:sSubSup>
                        <m:r>
                          <a:rPr lang="en-US" altLang="zh-TW" sz="2400" i="1">
                            <a:latin typeface="Cambria Math"/>
                          </a:rPr>
                          <m:t>,</m:t>
                        </m:r>
                        <m:r>
                          <a:rPr lang="en-US" altLang="zh-TW" sz="2400" i="1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altLang="zh-TW" sz="2400" b="0" i="1" smtClean="0">
                        <a:latin typeface="Cambria Math"/>
                      </a:rPr>
                      <m:t>&gt;</m:t>
                    </m:r>
                    <m:sSup>
                      <m:sSupPr>
                        <m:ctrlPr>
                          <a:rPr lang="en-US" altLang="zh-TW" sz="2400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TW" sz="2400" i="1">
                                <a:latin typeface="Cambria Math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altLang="zh-TW" sz="2400" i="1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altLang="zh-TW" sz="2400" i="1">
                                    <a:latin typeface="Cambria Math"/>
                                  </a:rPr>
                                  <m:t>𝑧𝑉</m:t>
                                </m:r>
                              </m:e>
                              <m:sub>
                                <m:r>
                                  <a:rPr lang="en-US" altLang="zh-TW" sz="2400" i="1">
                                    <a:latin typeface="Cambria Math"/>
                                  </a:rPr>
                                  <m:t>𝑡</m:t>
                                </m:r>
                              </m:sub>
                              <m:sup>
                                <m:d>
                                  <m:dPr>
                                    <m:ctrlPr>
                                      <a:rPr lang="en-US" altLang="zh-TW" sz="2400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TW" sz="2400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e>
                                </m:d>
                              </m:sup>
                            </m:sSubSup>
                            <m:r>
                              <a:rPr lang="en-US" altLang="zh-TW" sz="2400" i="1">
                                <a:latin typeface="Cambria Math"/>
                              </a:rPr>
                              <m:t>−</m:t>
                            </m:r>
                            <m:sSubSup>
                              <m:sSubSupPr>
                                <m:ctrlPr>
                                  <a:rPr lang="en-US" altLang="zh-TW" sz="2400" i="1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altLang="zh-TW" sz="2400" i="1">
                                    <a:latin typeface="Cambria Math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en-US" altLang="zh-TW" sz="2400" i="1">
                                    <a:latin typeface="Cambria Math"/>
                                  </a:rPr>
                                  <m:t>𝑡</m:t>
                                </m:r>
                              </m:sub>
                              <m:sup/>
                            </m:sSubSup>
                          </m:e>
                        </m:d>
                      </m:e>
                      <m:sup>
                        <m:r>
                          <a:rPr lang="en-US" altLang="zh-TW" sz="2400" i="1">
                            <a:latin typeface="Cambria Math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altLang="zh-TW" sz="2400" dirty="0" smtClean="0"/>
                  <a:t> , </a:t>
                </a:r>
                <a:r>
                  <a:rPr lang="en-US" altLang="zh-TW" sz="2400" dirty="0" smtClean="0"/>
                  <a:t>      </a:t>
                </a:r>
                <a:endParaRPr lang="en-US" altLang="zh-TW" sz="2400" dirty="0"/>
              </a:p>
              <a:p>
                <a:pPr marL="0" indent="0">
                  <a:buNone/>
                </a:pPr>
                <a:r>
                  <a:rPr lang="en-US" altLang="zh-TW" sz="2400" dirty="0" smtClean="0"/>
                  <a:t>    because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2400" i="1" dirty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altLang="zh-TW" sz="2400" i="1" dirty="0">
                            <a:latin typeface="Cambria Math"/>
                          </a:rPr>
                          <m:t>𝐶𝐵</m:t>
                        </m:r>
                      </m:sub>
                    </m:sSub>
                    <m:d>
                      <m:dPr>
                        <m:ctrlPr>
                          <a:rPr lang="en-US" altLang="zh-TW" sz="2400" i="1" dirty="0">
                            <a:latin typeface="Cambria Math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altLang="zh-TW" sz="2400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altLang="zh-TW" sz="2400" i="1"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/>
                              </a:rPr>
                              <m:t>𝑡</m:t>
                            </m:r>
                          </m:sub>
                          <m:sup/>
                        </m:sSubSup>
                        <m:r>
                          <a:rPr lang="en-US" altLang="zh-TW" sz="2400" i="1">
                            <a:latin typeface="Cambria Math"/>
                          </a:rPr>
                          <m:t>,</m:t>
                        </m:r>
                        <m:sSubSup>
                          <m:sSubSupPr>
                            <m:ctrlPr>
                              <a:rPr lang="en-US" altLang="zh-TW" sz="2400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altLang="zh-TW" sz="2400" i="1">
                                <a:latin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/>
                              </a:rPr>
                              <m:t>𝑡</m:t>
                            </m:r>
                          </m:sub>
                          <m:sup>
                            <m:d>
                              <m:dPr>
                                <m:ctrlPr>
                                  <a:rPr lang="en-US" altLang="zh-TW" sz="24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altLang="zh-TW" sz="2400" i="1">
                                    <a:latin typeface="Cambria Math"/>
                                  </a:rPr>
                                  <m:t>1</m:t>
                                </m:r>
                              </m:e>
                            </m:d>
                          </m:sup>
                        </m:sSubSup>
                        <m:r>
                          <a:rPr lang="en-US" altLang="zh-TW" sz="2400" i="1">
                            <a:latin typeface="Cambria Math"/>
                          </a:rPr>
                          <m:t>,</m:t>
                        </m:r>
                        <m:r>
                          <a:rPr lang="en-US" altLang="zh-TW" sz="2400" i="1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altLang="zh-TW" sz="2400" i="1">
                        <a:latin typeface="Cambria Math"/>
                      </a:rPr>
                      <m:t>&gt;</m:t>
                    </m:r>
                  </m:oMath>
                </a14:m>
                <a:r>
                  <a:rPr lang="zh-TW" altLang="en-US" sz="2400" dirty="0" smtClean="0"/>
                  <a:t> </a:t>
                </a:r>
                <a:r>
                  <a:rPr lang="en-US" altLang="zh-TW" sz="2400" dirty="0" smtClean="0"/>
                  <a:t>0  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TW" sz="2400" dirty="0">
                        <a:ea typeface="Cambria Math"/>
                      </a:rPr>
                      <m:t>∀</m:t>
                    </m:r>
                    <m:r>
                      <m:rPr>
                        <m:nor/>
                      </m:rPr>
                      <a:rPr lang="en-US" altLang="zh-TW" sz="2400" dirty="0"/>
                      <m:t> </m:t>
                    </m:r>
                    <m:r>
                      <a:rPr lang="en-US" altLang="zh-TW" sz="2400" i="1">
                        <a:latin typeface="Cambria Math"/>
                      </a:rPr>
                      <m:t>𝑡</m:t>
                    </m:r>
                    <m:r>
                      <a:rPr lang="en-US" altLang="zh-TW" sz="2400" i="1">
                        <a:latin typeface="Cambria Math"/>
                        <a:ea typeface="Cambria Math"/>
                      </a:rPr>
                      <m:t>∈[0,</m:t>
                    </m:r>
                    <m:r>
                      <a:rPr lang="en-US" altLang="zh-TW" sz="2400" i="1">
                        <a:latin typeface="Cambria Math"/>
                        <a:ea typeface="Cambria Math"/>
                      </a:rPr>
                      <m:t>𝑇</m:t>
                    </m:r>
                    <m:r>
                      <a:rPr lang="en-US" altLang="zh-TW" sz="2400" i="1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en-US" altLang="zh-TW" sz="2400" b="1" dirty="0"/>
              </a:p>
            </p:txBody>
          </p:sp>
        </mc:Choice>
        <mc:Fallback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7504" y="44624"/>
                <a:ext cx="8856984" cy="6696744"/>
              </a:xfrm>
              <a:blipFill rotWithShape="1">
                <a:blip r:embed="rId2"/>
                <a:stretch>
                  <a:fillRect l="-1101" t="-273" b="-18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直線接點 9"/>
          <p:cNvCxnSpPr/>
          <p:nvPr/>
        </p:nvCxnSpPr>
        <p:spPr>
          <a:xfrm>
            <a:off x="683568" y="1507488"/>
            <a:ext cx="2232248" cy="93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字方塊 11"/>
          <p:cNvSpPr txBox="1"/>
          <p:nvPr/>
        </p:nvSpPr>
        <p:spPr>
          <a:xfrm>
            <a:off x="2532312" y="1507488"/>
            <a:ext cx="767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>
                <a:solidFill>
                  <a:srgbClr val="FF0000"/>
                </a:solidFill>
              </a:rPr>
              <a:t>i</a:t>
            </a:r>
            <a:r>
              <a:rPr lang="en-US" altLang="zh-TW" b="1" dirty="0" smtClean="0">
                <a:solidFill>
                  <a:srgbClr val="FF0000"/>
                </a:solidFill>
              </a:rPr>
              <a:t>n </a:t>
            </a:r>
            <a:r>
              <a:rPr lang="en-US" altLang="zh-TW" b="1" dirty="0">
                <a:solidFill>
                  <a:srgbClr val="FF0000"/>
                </a:solidFill>
              </a:rPr>
              <a:t>U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sp>
        <p:nvSpPr>
          <p:cNvPr id="13" name="手繪多邊形 12"/>
          <p:cNvSpPr/>
          <p:nvPr/>
        </p:nvSpPr>
        <p:spPr>
          <a:xfrm>
            <a:off x="7812360" y="2492896"/>
            <a:ext cx="64180" cy="936104"/>
          </a:xfrm>
          <a:custGeom>
            <a:avLst/>
            <a:gdLst>
              <a:gd name="connsiteX0" fmla="*/ 16042 w 256717"/>
              <a:gd name="connsiteY0" fmla="*/ 0 h 1251284"/>
              <a:gd name="connsiteX1" fmla="*/ 256674 w 256717"/>
              <a:gd name="connsiteY1" fmla="*/ 625642 h 1251284"/>
              <a:gd name="connsiteX2" fmla="*/ 0 w 256717"/>
              <a:gd name="connsiteY2" fmla="*/ 1251284 h 1251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6717" h="1251284">
                <a:moveTo>
                  <a:pt x="16042" y="0"/>
                </a:moveTo>
                <a:cubicBezTo>
                  <a:pt x="137695" y="208547"/>
                  <a:pt x="259348" y="417095"/>
                  <a:pt x="256674" y="625642"/>
                </a:cubicBezTo>
                <a:cubicBezTo>
                  <a:pt x="254000" y="834189"/>
                  <a:pt x="127000" y="1042736"/>
                  <a:pt x="0" y="1251284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文字方塊 13"/>
          <p:cNvSpPr txBox="1"/>
          <p:nvPr/>
        </p:nvSpPr>
        <p:spPr>
          <a:xfrm>
            <a:off x="8376992" y="2776282"/>
            <a:ext cx="767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>
                <a:solidFill>
                  <a:srgbClr val="FF0000"/>
                </a:solidFill>
              </a:rPr>
              <a:t>i</a:t>
            </a:r>
            <a:r>
              <a:rPr lang="en-US" altLang="zh-TW" b="1" dirty="0" smtClean="0">
                <a:solidFill>
                  <a:srgbClr val="FF0000"/>
                </a:solidFill>
              </a:rPr>
              <a:t>n </a:t>
            </a:r>
            <a:r>
              <a:rPr lang="en-US" altLang="zh-TW" b="1" dirty="0">
                <a:solidFill>
                  <a:srgbClr val="FF0000"/>
                </a:solidFill>
              </a:rPr>
              <a:t>U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3779912" y="5121178"/>
            <a:ext cx="767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>
                <a:solidFill>
                  <a:srgbClr val="FF0000"/>
                </a:solidFill>
              </a:rPr>
              <a:t>i</a:t>
            </a:r>
            <a:r>
              <a:rPr lang="en-US" altLang="zh-TW" b="1" dirty="0" smtClean="0">
                <a:solidFill>
                  <a:srgbClr val="FF0000"/>
                </a:solidFill>
              </a:rPr>
              <a:t>n </a:t>
            </a:r>
            <a:r>
              <a:rPr lang="en-US" altLang="zh-TW" b="1" dirty="0">
                <a:solidFill>
                  <a:srgbClr val="FF0000"/>
                </a:solidFill>
              </a:rPr>
              <a:t>U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sp>
        <p:nvSpPr>
          <p:cNvPr id="17" name="手繪多邊形 16"/>
          <p:cNvSpPr/>
          <p:nvPr/>
        </p:nvSpPr>
        <p:spPr>
          <a:xfrm flipV="1">
            <a:off x="2843808" y="5408527"/>
            <a:ext cx="1106905" cy="163967"/>
          </a:xfrm>
          <a:custGeom>
            <a:avLst/>
            <a:gdLst>
              <a:gd name="connsiteX0" fmla="*/ 0 w 1106905"/>
              <a:gd name="connsiteY0" fmla="*/ 0 h 112398"/>
              <a:gd name="connsiteX1" fmla="*/ 561474 w 1106905"/>
              <a:gd name="connsiteY1" fmla="*/ 112295 h 112398"/>
              <a:gd name="connsiteX2" fmla="*/ 1106905 w 1106905"/>
              <a:gd name="connsiteY2" fmla="*/ 16042 h 112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06905" h="112398">
                <a:moveTo>
                  <a:pt x="0" y="0"/>
                </a:moveTo>
                <a:cubicBezTo>
                  <a:pt x="188495" y="54810"/>
                  <a:pt x="376990" y="109621"/>
                  <a:pt x="561474" y="112295"/>
                </a:cubicBezTo>
                <a:cubicBezTo>
                  <a:pt x="745958" y="114969"/>
                  <a:pt x="926431" y="65505"/>
                  <a:pt x="1106905" y="16042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93531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179512" y="188640"/>
                <a:ext cx="8856984" cy="640871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altLang="zh-TW" sz="2400" b="1" u="sng" dirty="0" smtClean="0"/>
                  <a:t>Proof 3.4</a:t>
                </a:r>
                <a:r>
                  <a:rPr lang="en-US" altLang="zh-TW" sz="2400" dirty="0" smtClean="0"/>
                  <a:t>   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sz="24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altLang="zh-TW" sz="2400" i="1">
                            <a:latin typeface="Cambria Math"/>
                            <a:ea typeface="Cambria Math"/>
                          </a:rPr>
                          <m:t>𝑧</m:t>
                        </m:r>
                        <m:r>
                          <a:rPr lang="en-US" altLang="zh-TW" sz="2400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altLang="zh-TW" sz="2400" i="1">
                            <a:latin typeface="Cambria Math"/>
                          </a:rPr>
                          <m:t>𝑡</m:t>
                        </m:r>
                      </m:sub>
                      <m:sup>
                        <m:r>
                          <a:rPr lang="en-US" altLang="zh-TW" sz="2400" i="1">
                            <a:latin typeface="Cambria Math"/>
                          </a:rPr>
                          <m:t>(1)</m:t>
                        </m:r>
                      </m:sup>
                    </m:sSubSup>
                    <m:r>
                      <a:rPr lang="en-US" altLang="zh-TW" sz="2400" i="1">
                        <a:latin typeface="Cambria Math"/>
                      </a:rPr>
                      <m:t>&lt;</m:t>
                    </m:r>
                    <m:sSubSup>
                      <m:sSubSupPr>
                        <m:ctrlPr>
                          <a:rPr lang="en-US" altLang="zh-TW" sz="24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altLang="zh-TW" sz="2400" i="1">
                            <a:latin typeface="Cambria Math"/>
                          </a:rPr>
                          <m:t>𝑧</m:t>
                        </m:r>
                        <m:r>
                          <a:rPr lang="en-US" altLang="zh-TW" sz="2400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altLang="zh-TW" sz="2400" i="1">
                            <a:latin typeface="Cambria Math"/>
                          </a:rPr>
                          <m:t>𝑡</m:t>
                        </m:r>
                      </m:sub>
                      <m:sup>
                        <m:r>
                          <a:rPr lang="en-US" altLang="zh-TW" sz="2400" i="1">
                            <a:latin typeface="Cambria Math"/>
                          </a:rPr>
                          <m:t>(2)</m:t>
                        </m:r>
                      </m:sup>
                    </m:sSubSup>
                    <m:r>
                      <a:rPr lang="en-US" altLang="zh-TW" sz="2400" b="0" i="1" smtClean="0">
                        <a:latin typeface="Cambria Math"/>
                      </a:rPr>
                      <m:t>&lt;</m:t>
                    </m:r>
                    <m:sSubSup>
                      <m:sSubSupPr>
                        <m:ctrlPr>
                          <a:rPr lang="en-US" altLang="zh-TW" sz="2400" i="1">
                            <a:latin typeface="Cambria Math"/>
                            <a:ea typeface="Cambria Math"/>
                          </a:rPr>
                        </m:ctrlPr>
                      </m:sSubSupPr>
                      <m:e>
                        <m:r>
                          <a:rPr lang="en-US" altLang="zh-TW" sz="2400" i="1">
                            <a:latin typeface="Cambria Math"/>
                            <a:ea typeface="Cambria Math"/>
                          </a:rPr>
                          <m:t>𝑘</m:t>
                        </m:r>
                      </m:e>
                      <m:sub>
                        <m:r>
                          <a:rPr lang="en-US" altLang="zh-TW" sz="2400" i="1">
                            <a:latin typeface="Cambria Math"/>
                            <a:ea typeface="Cambria Math"/>
                          </a:rPr>
                          <m:t>𝑡</m:t>
                        </m:r>
                      </m:sub>
                      <m:sup>
                        <m:r>
                          <a:rPr lang="en-US" altLang="zh-TW" sz="2400" i="1">
                            <a:latin typeface="Cambria Math"/>
                            <a:ea typeface="Cambria Math"/>
                          </a:rPr>
                          <m:t>𝑃</m:t>
                        </m:r>
                      </m:sup>
                    </m:sSubSup>
                    <m:r>
                      <a:rPr lang="en-US" altLang="zh-TW" sz="2400" i="1">
                        <a:latin typeface="Cambria Math"/>
                        <a:ea typeface="Cambria Math"/>
                      </a:rPr>
                      <m:t>⟹</m:t>
                    </m:r>
                    <m:r>
                      <m:rPr>
                        <m:nor/>
                      </m:rPr>
                      <a:rPr lang="en-US" altLang="zh-TW" sz="2400" dirty="0">
                        <a:ea typeface="Cambria Math"/>
                      </a:rPr>
                      <m:t> </m:t>
                    </m:r>
                    <m:sSub>
                      <m:sSubPr>
                        <m:ctrlPr>
                          <a:rPr lang="en-US" altLang="zh-TW" sz="24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/>
                            <a:ea typeface="Cambria Math"/>
                          </a:rPr>
                          <m:t>𝑏</m:t>
                        </m:r>
                      </m:e>
                      <m:sub>
                        <m:r>
                          <a:rPr lang="en-US" altLang="zh-TW" sz="2400" i="1">
                            <a:latin typeface="Cambria Math"/>
                            <a:ea typeface="Cambria Math"/>
                          </a:rPr>
                          <m:t>𝑃𝐶𝐵</m:t>
                        </m:r>
                      </m:sub>
                    </m:sSub>
                    <m:r>
                      <a:rPr lang="en-US" altLang="zh-TW" sz="2400" i="1">
                        <a:latin typeface="Cambria Math"/>
                        <a:ea typeface="Cambria Math"/>
                      </a:rPr>
                      <m:t>(</m:t>
                    </m:r>
                    <m:sSubSup>
                      <m:sSubSupPr>
                        <m:ctrlPr>
                          <a:rPr lang="en-US" altLang="zh-TW" sz="2400" i="1">
                            <a:latin typeface="Cambria Math"/>
                            <a:ea typeface="Cambria Math"/>
                          </a:rPr>
                        </m:ctrlPr>
                      </m:sSubSupPr>
                      <m:e>
                        <m:r>
                          <a:rPr lang="en-US" altLang="zh-TW" sz="2400" i="1">
                            <a:latin typeface="Cambria Math"/>
                            <a:ea typeface="Cambria Math"/>
                          </a:rPr>
                          <m:t>𝑉</m:t>
                        </m:r>
                      </m:e>
                      <m:sub>
                        <m:r>
                          <a:rPr lang="en-US" altLang="zh-TW" sz="2400" i="1">
                            <a:latin typeface="Cambria Math"/>
                            <a:ea typeface="Cambria Math"/>
                          </a:rPr>
                          <m:t>𝑡</m:t>
                        </m:r>
                      </m:sub>
                      <m:sup>
                        <m:d>
                          <m:dPr>
                            <m:ctrlPr>
                              <a:rPr lang="en-US" altLang="zh-TW" sz="2400" i="1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altLang="zh-TW" sz="2400" i="1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e>
                        </m:d>
                      </m:sup>
                    </m:sSubSup>
                    <m:r>
                      <a:rPr lang="en-US" altLang="zh-TW" sz="2400" i="1">
                        <a:latin typeface="Cambria Math"/>
                        <a:ea typeface="Cambria Math"/>
                      </a:rPr>
                      <m:t>,</m:t>
                    </m:r>
                    <m:r>
                      <a:rPr lang="en-US" altLang="zh-TW" sz="2400" i="1">
                        <a:latin typeface="Cambria Math"/>
                        <a:ea typeface="Cambria Math"/>
                      </a:rPr>
                      <m:t>𝑡</m:t>
                    </m:r>
                    <m:r>
                      <a:rPr lang="en-US" altLang="zh-TW" sz="2400" i="1">
                        <a:latin typeface="Cambria Math"/>
                        <a:ea typeface="Cambria Math"/>
                      </a:rPr>
                      <m:t>)≥</m:t>
                    </m:r>
                    <m:sSub>
                      <m:sSubPr>
                        <m:ctrlPr>
                          <a:rPr lang="en-US" altLang="zh-TW" sz="24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/>
                            <a:ea typeface="Cambria Math"/>
                          </a:rPr>
                          <m:t>𝑏</m:t>
                        </m:r>
                      </m:e>
                      <m:sub>
                        <m:r>
                          <a:rPr lang="en-US" altLang="zh-TW" sz="2400" i="1">
                            <a:latin typeface="Cambria Math"/>
                            <a:ea typeface="Cambria Math"/>
                          </a:rPr>
                          <m:t>𝑃𝐶𝐵</m:t>
                        </m:r>
                      </m:sub>
                    </m:sSub>
                    <m:r>
                      <a:rPr lang="en-US" altLang="zh-TW" sz="2400" i="1">
                        <a:latin typeface="Cambria Math"/>
                        <a:ea typeface="Cambria Math"/>
                      </a:rPr>
                      <m:t>(</m:t>
                    </m:r>
                    <m:sSubSup>
                      <m:sSubSupPr>
                        <m:ctrlPr>
                          <a:rPr lang="en-US" altLang="zh-TW" sz="2400" i="1">
                            <a:latin typeface="Cambria Math"/>
                            <a:ea typeface="Cambria Math"/>
                          </a:rPr>
                        </m:ctrlPr>
                      </m:sSubSupPr>
                      <m:e>
                        <m:r>
                          <a:rPr lang="en-US" altLang="zh-TW" sz="2400" i="1">
                            <a:latin typeface="Cambria Math"/>
                            <a:ea typeface="Cambria Math"/>
                          </a:rPr>
                          <m:t>𝑉</m:t>
                        </m:r>
                      </m:e>
                      <m:sub>
                        <m:r>
                          <a:rPr lang="en-US" altLang="zh-TW" sz="2400" i="1">
                            <a:latin typeface="Cambria Math"/>
                            <a:ea typeface="Cambria Math"/>
                          </a:rPr>
                          <m:t>𝑡</m:t>
                        </m:r>
                      </m:sub>
                      <m:sup>
                        <m:d>
                          <m:dPr>
                            <m:ctrlPr>
                              <a:rPr lang="en-US" altLang="zh-TW" sz="2400" i="1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altLang="zh-TW" sz="2400" i="1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e>
                        </m:d>
                      </m:sup>
                    </m:sSubSup>
                    <m:r>
                      <a:rPr lang="en-US" altLang="zh-TW" sz="2400" i="1">
                        <a:latin typeface="Cambria Math"/>
                        <a:ea typeface="Cambria Math"/>
                      </a:rPr>
                      <m:t>,</m:t>
                    </m:r>
                    <m:r>
                      <a:rPr lang="en-US" altLang="zh-TW" sz="2400" i="1">
                        <a:latin typeface="Cambria Math"/>
                        <a:ea typeface="Cambria Math"/>
                      </a:rPr>
                      <m:t>𝑡</m:t>
                    </m:r>
                    <m:r>
                      <a:rPr lang="en-US" altLang="zh-TW" sz="2400" i="1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en-US" altLang="zh-TW" sz="2400" dirty="0" smtClean="0"/>
              </a:p>
              <a:p>
                <a:pPr marL="0" indent="0">
                  <a:buNone/>
                </a:pPr>
                <a:endParaRPr lang="en-US" altLang="zh-TW" sz="2400" dirty="0"/>
              </a:p>
              <a:p>
                <a:pPr marL="0" indent="0">
                  <a:buNone/>
                </a:pPr>
                <a:r>
                  <a:rPr lang="en-US" altLang="zh-TW" sz="2400" dirty="0"/>
                  <a:t> If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/>
                            <a:ea typeface="Cambria Math"/>
                          </a:rPr>
                          <m:t>𝑏</m:t>
                        </m:r>
                      </m:e>
                      <m:sub>
                        <m:r>
                          <a:rPr lang="en-US" altLang="zh-TW" sz="2400" i="1">
                            <a:latin typeface="Cambria Math"/>
                            <a:ea typeface="Cambria Math"/>
                          </a:rPr>
                          <m:t>𝑃</m:t>
                        </m:r>
                        <m:r>
                          <a:rPr lang="en-US" altLang="zh-TW" sz="2400" i="1">
                            <a:latin typeface="Cambria Math"/>
                            <a:ea typeface="Cambria Math"/>
                          </a:rPr>
                          <m:t>𝐶𝐵</m:t>
                        </m:r>
                      </m:sub>
                    </m:sSub>
                    <m:r>
                      <a:rPr lang="en-US" altLang="zh-TW" sz="2400" i="1">
                        <a:latin typeface="Cambria Math"/>
                        <a:ea typeface="Cambria Math"/>
                      </a:rPr>
                      <m:t>(</m:t>
                    </m:r>
                    <m:sSubSup>
                      <m:sSubSupPr>
                        <m:ctrlPr>
                          <a:rPr lang="en-US" altLang="zh-TW" sz="2400" i="1">
                            <a:latin typeface="Cambria Math"/>
                            <a:ea typeface="Cambria Math"/>
                          </a:rPr>
                        </m:ctrlPr>
                      </m:sSubSupPr>
                      <m:e>
                        <m:r>
                          <a:rPr lang="en-US" altLang="zh-TW" sz="2400" i="1">
                            <a:latin typeface="Cambria Math"/>
                            <a:ea typeface="Cambria Math"/>
                          </a:rPr>
                          <m:t>𝑉</m:t>
                        </m:r>
                      </m:e>
                      <m:sub>
                        <m:r>
                          <a:rPr lang="en-US" altLang="zh-TW" sz="2400" i="1">
                            <a:latin typeface="Cambria Math"/>
                            <a:ea typeface="Cambria Math"/>
                          </a:rPr>
                          <m:t>𝑡</m:t>
                        </m:r>
                      </m:sub>
                      <m:sup>
                        <m:d>
                          <m:dPr>
                            <m:ctrlPr>
                              <a:rPr lang="en-US" altLang="zh-TW" sz="2400" i="1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altLang="zh-TW" sz="2400" b="0" i="1" smtClean="0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e>
                        </m:d>
                      </m:sup>
                    </m:sSubSup>
                    <m:r>
                      <a:rPr lang="en-US" altLang="zh-TW" sz="2400" i="1">
                        <a:latin typeface="Cambria Math"/>
                        <a:ea typeface="Cambria Math"/>
                      </a:rPr>
                      <m:t>,</m:t>
                    </m:r>
                    <m:r>
                      <a:rPr lang="en-US" altLang="zh-TW" sz="2400" i="1">
                        <a:latin typeface="Cambria Math"/>
                        <a:ea typeface="Cambria Math"/>
                      </a:rPr>
                      <m:t>𝑡</m:t>
                    </m:r>
                    <m:r>
                      <a:rPr lang="en-US" altLang="zh-TW" sz="2400" i="1">
                        <a:latin typeface="Cambria Math"/>
                        <a:ea typeface="Cambria Math"/>
                      </a:rPr>
                      <m:t>)</m:t>
                    </m:r>
                    <m:sSub>
                      <m:sSubPr>
                        <m:ctrlPr>
                          <a:rPr lang="en-US" altLang="zh-TW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/>
                          </a:rPr>
                          <m:t>&lt;</m:t>
                        </m:r>
                        <m:r>
                          <a:rPr lang="en-US" altLang="zh-TW" sz="2400" i="1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altLang="zh-TW" sz="2400" i="1">
                            <a:latin typeface="Cambria Math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altLang="zh-TW" sz="2400" dirty="0"/>
                  <a:t>. </a:t>
                </a:r>
                <a:r>
                  <a:rPr lang="en-US" altLang="zh-TW" sz="2400" dirty="0"/>
                  <a:t> Then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/>
                            <a:ea typeface="Cambria Math"/>
                          </a:rPr>
                          <m:t>𝑏</m:t>
                        </m:r>
                      </m:e>
                      <m:sub>
                        <m:r>
                          <a:rPr lang="en-US" altLang="zh-TW" sz="2400" i="1">
                            <a:latin typeface="Cambria Math"/>
                            <a:ea typeface="Cambria Math"/>
                          </a:rPr>
                          <m:t>𝑃𝐶𝐵</m:t>
                        </m:r>
                      </m:sub>
                    </m:sSub>
                    <m:r>
                      <a:rPr lang="en-US" altLang="zh-TW" sz="2400" i="1">
                        <a:latin typeface="Cambria Math"/>
                        <a:ea typeface="Cambria Math"/>
                      </a:rPr>
                      <m:t>(</m:t>
                    </m:r>
                    <m:sSubSup>
                      <m:sSubSupPr>
                        <m:ctrlPr>
                          <a:rPr lang="en-US" altLang="zh-TW" sz="2400" i="1">
                            <a:latin typeface="Cambria Math"/>
                            <a:ea typeface="Cambria Math"/>
                          </a:rPr>
                        </m:ctrlPr>
                      </m:sSubSupPr>
                      <m:e>
                        <m:r>
                          <a:rPr lang="en-US" altLang="zh-TW" sz="2400" i="1">
                            <a:latin typeface="Cambria Math"/>
                            <a:ea typeface="Cambria Math"/>
                          </a:rPr>
                          <m:t>𝑉</m:t>
                        </m:r>
                      </m:e>
                      <m:sub>
                        <m:r>
                          <a:rPr lang="en-US" altLang="zh-TW" sz="2400" i="1">
                            <a:latin typeface="Cambria Math"/>
                            <a:ea typeface="Cambria Math"/>
                          </a:rPr>
                          <m:t>𝑡</m:t>
                        </m:r>
                      </m:sub>
                      <m:sup>
                        <m:d>
                          <m:dPr>
                            <m:ctrlPr>
                              <a:rPr lang="en-US" altLang="zh-TW" sz="2400" i="1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altLang="zh-TW" sz="2400" b="0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e>
                        </m:d>
                      </m:sup>
                    </m:sSubSup>
                    <m:r>
                      <a:rPr lang="en-US" altLang="zh-TW" sz="2400" i="1">
                        <a:latin typeface="Cambria Math"/>
                        <a:ea typeface="Cambria Math"/>
                      </a:rPr>
                      <m:t>,</m:t>
                    </m:r>
                    <m:r>
                      <a:rPr lang="en-US" altLang="zh-TW" sz="2400" i="1">
                        <a:latin typeface="Cambria Math"/>
                        <a:ea typeface="Cambria Math"/>
                      </a:rPr>
                      <m:t>𝑡</m:t>
                    </m:r>
                    <m:r>
                      <a:rPr lang="en-US" altLang="zh-TW" sz="2400" i="1">
                        <a:latin typeface="Cambria Math"/>
                        <a:ea typeface="Cambria Math"/>
                      </a:rPr>
                      <m:t>)</m:t>
                    </m:r>
                    <m:sSub>
                      <m:sSubPr>
                        <m:ctrlPr>
                          <a:rPr lang="en-US" altLang="zh-TW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/>
                          </a:rPr>
                          <m:t>&lt;</m:t>
                        </m:r>
                        <m:r>
                          <a:rPr lang="en-US" altLang="zh-TW" sz="2400" i="1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altLang="zh-TW" sz="2400" i="1">
                            <a:latin typeface="Cambria Math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altLang="zh-TW" sz="2400" dirty="0"/>
                  <a:t>  as well</a:t>
                </a:r>
                <a:r>
                  <a:rPr lang="en-US" altLang="zh-TW" sz="2400" dirty="0" smtClean="0"/>
                  <a:t>.</a:t>
                </a:r>
              </a:p>
              <a:p>
                <a:pPr marL="0" indent="0">
                  <a:buNone/>
                </a:pPr>
                <a:endParaRPr lang="en-US" altLang="zh-TW" sz="2400" i="1" dirty="0">
                  <a:latin typeface="Cambria Math"/>
                </a:endParaRPr>
              </a:p>
              <a:p>
                <a:pPr marL="0" indent="0">
                  <a:buNone/>
                </a:pPr>
                <a:r>
                  <a:rPr lang="en-US" altLang="zh-TW" sz="2400" dirty="0" smtClean="0"/>
                  <a:t>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2400" i="1" dirty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altLang="zh-TW" sz="2400" i="1" dirty="0">
                            <a:latin typeface="Cambria Math"/>
                          </a:rPr>
                          <m:t>𝑃𝐶𝐵</m:t>
                        </m:r>
                      </m:sub>
                    </m:sSub>
                    <m:d>
                      <m:dPr>
                        <m:ctrlPr>
                          <a:rPr lang="en-US" altLang="zh-TW" sz="2400" i="1" dirty="0">
                            <a:latin typeface="Cambria Math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altLang="zh-TW" sz="2400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altLang="zh-TW" sz="2400" i="1"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/>
                              </a:rPr>
                              <m:t>𝑡</m:t>
                            </m:r>
                          </m:sub>
                          <m:sup/>
                        </m:sSubSup>
                        <m:r>
                          <a:rPr lang="en-US" altLang="zh-TW" sz="2400" i="1">
                            <a:latin typeface="Cambria Math"/>
                          </a:rPr>
                          <m:t>,</m:t>
                        </m:r>
                        <m:sSubSup>
                          <m:sSubSupPr>
                            <m:ctrlPr>
                              <a:rPr lang="en-US" altLang="zh-TW" sz="2400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altLang="zh-TW" sz="2400" i="1">
                                <a:latin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/>
                              </a:rPr>
                              <m:t>𝑡</m:t>
                            </m:r>
                          </m:sub>
                          <m:sup>
                            <m:d>
                              <m:dPr>
                                <m:ctrlPr>
                                  <a:rPr lang="en-US" altLang="zh-TW" sz="24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altLang="zh-TW" sz="2400" i="1">
                                    <a:latin typeface="Cambria Math"/>
                                  </a:rPr>
                                  <m:t>2</m:t>
                                </m:r>
                              </m:e>
                            </m:d>
                          </m:sup>
                        </m:sSubSup>
                        <m:r>
                          <a:rPr lang="en-US" altLang="zh-TW" sz="2400" i="1">
                            <a:latin typeface="Cambria Math"/>
                          </a:rPr>
                          <m:t>,</m:t>
                        </m:r>
                        <m:r>
                          <a:rPr lang="en-US" altLang="zh-TW" sz="2400" i="1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altLang="zh-TW" sz="2400" i="1">
                        <a:latin typeface="Cambria Math"/>
                      </a:rPr>
                      <m:t>&gt;</m:t>
                    </m:r>
                    <m:sSub>
                      <m:sSubPr>
                        <m:ctrlPr>
                          <a:rPr lang="en-US" altLang="zh-TW" sz="24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2400" i="1" dirty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altLang="zh-TW" sz="2400" i="1" dirty="0">
                            <a:latin typeface="Cambria Math"/>
                          </a:rPr>
                          <m:t>𝑃𝐶𝐵</m:t>
                        </m:r>
                      </m:sub>
                    </m:sSub>
                    <m:d>
                      <m:dPr>
                        <m:ctrlPr>
                          <a:rPr lang="en-US" altLang="zh-TW" sz="2400" i="1" dirty="0">
                            <a:latin typeface="Cambria Math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altLang="zh-TW" sz="2400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altLang="zh-TW" sz="2400" i="1"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/>
                              </a:rPr>
                              <m:t>𝑡</m:t>
                            </m:r>
                          </m:sub>
                          <m:sup/>
                        </m:sSubSup>
                        <m:r>
                          <a:rPr lang="en-US" altLang="zh-TW" sz="2400" i="1">
                            <a:latin typeface="Cambria Math"/>
                          </a:rPr>
                          <m:t>,</m:t>
                        </m:r>
                        <m:sSubSup>
                          <m:sSubSupPr>
                            <m:ctrlPr>
                              <a:rPr lang="en-US" altLang="zh-TW" sz="2400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altLang="zh-TW" sz="2400" i="1">
                                <a:latin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/>
                              </a:rPr>
                              <m:t>𝑡</m:t>
                            </m:r>
                          </m:sub>
                          <m:sup>
                            <m:d>
                              <m:dPr>
                                <m:ctrlPr>
                                  <a:rPr lang="en-US" altLang="zh-TW" sz="24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altLang="zh-TW" sz="2400" i="1">
                                    <a:latin typeface="Cambria Math"/>
                                  </a:rPr>
                                  <m:t>1</m:t>
                                </m:r>
                              </m:e>
                            </m:d>
                          </m:sup>
                        </m:sSubSup>
                        <m:r>
                          <a:rPr lang="en-US" altLang="zh-TW" sz="2400" i="1">
                            <a:latin typeface="Cambria Math"/>
                          </a:rPr>
                          <m:t>,</m:t>
                        </m:r>
                        <m:r>
                          <a:rPr lang="en-US" altLang="zh-TW" sz="2400" i="1">
                            <a:latin typeface="Cambria Math"/>
                          </a:rPr>
                          <m:t>𝑡</m:t>
                        </m:r>
                      </m:e>
                    </m:d>
                  </m:oMath>
                </a14:m>
                <a:endParaRPr lang="en-US" altLang="zh-TW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>
                          <a:latin typeface="Cambria Math"/>
                        </a:rPr>
                        <m:t>&gt;</m:t>
                      </m:r>
                      <m:sSup>
                        <m:sSupPr>
                          <m:ctrlPr>
                            <a:rPr lang="en-US" altLang="zh-TW" sz="2400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sz="2400" i="1">
                                  <a:latin typeface="Cambria Math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altLang="zh-TW" sz="2400" i="1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TW" sz="2400" i="1">
                                      <a:latin typeface="Cambria Math"/>
                                    </a:rPr>
                                    <m:t>𝑧𝑉</m:t>
                                  </m:r>
                                </m:e>
                                <m:sub>
                                  <m:r>
                                    <a:rPr lang="en-US" altLang="zh-TW" sz="2400" i="1">
                                      <a:latin typeface="Cambria Math"/>
                                    </a:rPr>
                                    <m:t>𝑡</m:t>
                                  </m:r>
                                </m:sub>
                                <m:sup>
                                  <m:r>
                                    <a:rPr lang="en-US" altLang="zh-TW" sz="2400" i="1"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lang="en-US" altLang="zh-TW" sz="2400" i="1">
                                      <a:latin typeface="Cambria Math"/>
                                    </a:rPr>
                                    <m:t>1</m:t>
                                  </m:r>
                                  <m:r>
                                    <a:rPr lang="en-US" altLang="zh-TW" sz="2400" i="1">
                                      <a:latin typeface="Cambria Math"/>
                                    </a:rPr>
                                    <m:t>)</m:t>
                                  </m:r>
                                </m:sup>
                              </m:sSubSup>
                              <m:r>
                                <a:rPr lang="en-US" altLang="zh-TW" sz="2400" i="1">
                                  <a:latin typeface="Cambria Math"/>
                                  <a:ea typeface="Cambria Math"/>
                                </a:rPr>
                                <m:t>∨</m:t>
                              </m:r>
                              <m:sSubSup>
                                <m:sSubSupPr>
                                  <m:ctrlPr>
                                    <a:rPr lang="en-US" altLang="zh-TW" sz="24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TW" sz="2400" i="1">
                                      <a:latin typeface="Cambria Math"/>
                                      <a:ea typeface="Cambria Math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altLang="zh-TW" sz="2400" i="1">
                                      <a:latin typeface="Cambria Math"/>
                                      <a:ea typeface="Cambria Math"/>
                                    </a:rPr>
                                    <m:t>𝑡</m:t>
                                  </m:r>
                                </m:sub>
                                <m:sup>
                                  <m:r>
                                    <a:rPr lang="en-US" altLang="zh-TW" sz="2400" i="1">
                                      <a:latin typeface="Cambria Math"/>
                                      <a:ea typeface="Cambria Math"/>
                                    </a:rPr>
                                    <m:t>𝑃</m:t>
                                  </m:r>
                                </m:sup>
                              </m:sSubSup>
                              <m:r>
                                <a:rPr lang="en-US" altLang="zh-TW" sz="2400" i="1">
                                  <a:latin typeface="Cambria Math"/>
                                </a:rPr>
                                <m:t>−</m:t>
                              </m:r>
                              <m:sSubSup>
                                <m:sSubSupPr>
                                  <m:ctrlPr>
                                    <a:rPr lang="en-US" altLang="zh-TW" sz="2400" i="1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TW" sz="2400" i="1">
                                      <a:latin typeface="Cambria Math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altLang="zh-TW" sz="2400" i="1">
                                      <a:latin typeface="Cambria Math"/>
                                    </a:rPr>
                                    <m:t>𝑡</m:t>
                                  </m:r>
                                </m:sub>
                                <m:sup/>
                              </m:sSubSup>
                            </m:e>
                          </m:d>
                        </m:e>
                        <m:sup>
                          <m:r>
                            <a:rPr lang="en-US" altLang="zh-TW" sz="2400" i="1">
                              <a:latin typeface="Cambria Math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en-US" altLang="zh-TW" sz="2400" dirty="0"/>
              </a:p>
              <a:p>
                <a:pPr marL="0" indent="0">
                  <a:buNone/>
                </a:pPr>
                <a:r>
                  <a:rPr lang="en-US" altLang="zh-TW" sz="2400" dirty="0"/>
                  <a:t>                                           </a:t>
                </a:r>
                <a14:m>
                  <m:oMath xmlns:m="http://schemas.openxmlformats.org/officeDocument/2006/math">
                    <m:r>
                      <a:rPr lang="en-US" altLang="zh-TW" sz="2400" dirty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altLang="zh-TW" sz="2400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TW" sz="2400" i="1">
                                <a:latin typeface="Cambria Math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altLang="zh-TW" sz="2400" i="1">
                                    <a:latin typeface="Cambria Math"/>
                                    <a:ea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altLang="zh-TW" sz="2400" i="1">
                                    <a:latin typeface="Cambria Math"/>
                                    <a:ea typeface="Cambria Math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altLang="zh-TW" sz="2400" i="1">
                                    <a:latin typeface="Cambria Math"/>
                                    <a:ea typeface="Cambria Math"/>
                                  </a:rPr>
                                  <m:t>𝑡</m:t>
                                </m:r>
                              </m:sub>
                              <m:sup>
                                <m:r>
                                  <a:rPr lang="en-US" altLang="zh-TW" sz="2400" i="1">
                                    <a:latin typeface="Cambria Math"/>
                                    <a:ea typeface="Cambria Math"/>
                                  </a:rPr>
                                  <m:t>𝑃</m:t>
                                </m:r>
                              </m:sup>
                            </m:sSubSup>
                            <m:r>
                              <a:rPr lang="en-US" altLang="zh-TW" sz="2400" i="1">
                                <a:latin typeface="Cambria Math"/>
                              </a:rPr>
                              <m:t>−</m:t>
                            </m:r>
                            <m:sSubSup>
                              <m:sSubSupPr>
                                <m:ctrlPr>
                                  <a:rPr lang="en-US" altLang="zh-TW" sz="2400" i="1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altLang="zh-TW" sz="2400" i="1">
                                    <a:latin typeface="Cambria Math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en-US" altLang="zh-TW" sz="2400" i="1">
                                    <a:latin typeface="Cambria Math"/>
                                  </a:rPr>
                                  <m:t>𝑡</m:t>
                                </m:r>
                              </m:sub>
                              <m:sup/>
                            </m:sSubSup>
                          </m:e>
                        </m:d>
                      </m:e>
                      <m:sup>
                        <m:r>
                          <a:rPr lang="en-US" altLang="zh-TW" sz="2400" i="1">
                            <a:latin typeface="Cambria Math"/>
                          </a:rPr>
                          <m:t>+</m:t>
                        </m:r>
                      </m:sup>
                    </m:sSup>
                  </m:oMath>
                </a14:m>
                <a:endParaRPr lang="en-US" altLang="zh-TW" sz="2400" dirty="0"/>
              </a:p>
              <a:p>
                <a:pPr marL="0" indent="0">
                  <a:buNone/>
                </a:pPr>
                <a:r>
                  <a:rPr lang="en-US" altLang="zh-TW" sz="2400" dirty="0"/>
                  <a:t>                                           </a:t>
                </a:r>
                <a14:m>
                  <m:oMath xmlns:m="http://schemas.openxmlformats.org/officeDocument/2006/math">
                    <m:r>
                      <a:rPr lang="en-US" altLang="zh-TW" sz="2400">
                        <a:latin typeface="Cambria Math"/>
                      </a:rPr>
                      <m:t>&gt;</m:t>
                    </m:r>
                    <m:sSup>
                      <m:sSupPr>
                        <m:ctrlPr>
                          <a:rPr lang="en-US" altLang="zh-TW" sz="2400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TW" sz="2400" i="1">
                                <a:latin typeface="Cambria Math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altLang="zh-TW" sz="2400" i="1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altLang="zh-TW" sz="2400" i="1">
                                    <a:latin typeface="Cambria Math"/>
                                  </a:rPr>
                                  <m:t>𝑧𝑉</m:t>
                                </m:r>
                              </m:e>
                              <m:sub>
                                <m:r>
                                  <a:rPr lang="en-US" altLang="zh-TW" sz="2400" i="1">
                                    <a:latin typeface="Cambria Math"/>
                                  </a:rPr>
                                  <m:t>𝑡</m:t>
                                </m:r>
                              </m:sub>
                              <m:sup>
                                <m:r>
                                  <a:rPr lang="en-US" altLang="zh-TW" sz="2400" i="1"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en-US" altLang="zh-TW" sz="2400" i="1">
                                    <a:latin typeface="Cambria Math"/>
                                  </a:rPr>
                                  <m:t>2</m:t>
                                </m:r>
                                <m:r>
                                  <a:rPr lang="en-US" altLang="zh-TW" sz="2400" i="1">
                                    <a:latin typeface="Cambria Math"/>
                                  </a:rPr>
                                  <m:t>)</m:t>
                                </m:r>
                              </m:sup>
                            </m:sSubSup>
                            <m:r>
                              <a:rPr lang="en-US" altLang="zh-TW" sz="2400" i="1">
                                <a:latin typeface="Cambria Math"/>
                                <a:ea typeface="Cambria Math"/>
                              </a:rPr>
                              <m:t>∨</m:t>
                            </m:r>
                            <m:sSubSup>
                              <m:sSubSupPr>
                                <m:ctrlPr>
                                  <a:rPr lang="en-US" altLang="zh-TW" sz="2400" i="1">
                                    <a:latin typeface="Cambria Math"/>
                                    <a:ea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altLang="zh-TW" sz="2400" i="1">
                                    <a:latin typeface="Cambria Math"/>
                                    <a:ea typeface="Cambria Math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altLang="zh-TW" sz="2400" i="1">
                                    <a:latin typeface="Cambria Math"/>
                                    <a:ea typeface="Cambria Math"/>
                                  </a:rPr>
                                  <m:t>𝑡</m:t>
                                </m:r>
                              </m:sub>
                              <m:sup>
                                <m:r>
                                  <a:rPr lang="en-US" altLang="zh-TW" sz="2400" i="1">
                                    <a:latin typeface="Cambria Math"/>
                                    <a:ea typeface="Cambria Math"/>
                                  </a:rPr>
                                  <m:t>𝑃</m:t>
                                </m:r>
                              </m:sup>
                            </m:sSubSup>
                            <m:r>
                              <a:rPr lang="en-US" altLang="zh-TW" sz="2400" i="1">
                                <a:latin typeface="Cambria Math"/>
                              </a:rPr>
                              <m:t>−</m:t>
                            </m:r>
                            <m:sSubSup>
                              <m:sSubSupPr>
                                <m:ctrlPr>
                                  <a:rPr lang="en-US" altLang="zh-TW" sz="2400" i="1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altLang="zh-TW" sz="2400" i="1">
                                    <a:latin typeface="Cambria Math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en-US" altLang="zh-TW" sz="2400" i="1">
                                    <a:latin typeface="Cambria Math"/>
                                  </a:rPr>
                                  <m:t>𝑡</m:t>
                                </m:r>
                              </m:sub>
                              <m:sup/>
                            </m:sSubSup>
                          </m:e>
                        </m:d>
                      </m:e>
                      <m:sup>
                        <m:r>
                          <a:rPr lang="en-US" altLang="zh-TW" sz="2400" i="1">
                            <a:latin typeface="Cambria Math"/>
                          </a:rPr>
                          <m:t>+</m:t>
                        </m:r>
                      </m:sup>
                    </m:sSup>
                  </m:oMath>
                </a14:m>
                <a:endParaRPr lang="zh-TW" altLang="en-US" sz="2400" dirty="0"/>
              </a:p>
            </p:txBody>
          </p:sp>
        </mc:Choice>
        <mc:Fallback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9512" y="188640"/>
                <a:ext cx="8856984" cy="6408712"/>
              </a:xfrm>
              <a:blipFill rotWithShape="1">
                <a:blip r:embed="rId2"/>
                <a:stretch>
                  <a:fillRect l="-103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手繪多邊形 3"/>
          <p:cNvSpPr/>
          <p:nvPr/>
        </p:nvSpPr>
        <p:spPr>
          <a:xfrm>
            <a:off x="6156176" y="2348880"/>
            <a:ext cx="64180" cy="936104"/>
          </a:xfrm>
          <a:custGeom>
            <a:avLst/>
            <a:gdLst>
              <a:gd name="connsiteX0" fmla="*/ 16042 w 256717"/>
              <a:gd name="connsiteY0" fmla="*/ 0 h 1251284"/>
              <a:gd name="connsiteX1" fmla="*/ 256674 w 256717"/>
              <a:gd name="connsiteY1" fmla="*/ 625642 h 1251284"/>
              <a:gd name="connsiteX2" fmla="*/ 0 w 256717"/>
              <a:gd name="connsiteY2" fmla="*/ 1251284 h 1251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6717" h="1251284">
                <a:moveTo>
                  <a:pt x="16042" y="0"/>
                </a:moveTo>
                <a:cubicBezTo>
                  <a:pt x="137695" y="208547"/>
                  <a:pt x="259348" y="417095"/>
                  <a:pt x="256674" y="625642"/>
                </a:cubicBezTo>
                <a:cubicBezTo>
                  <a:pt x="254000" y="834189"/>
                  <a:pt x="127000" y="1042736"/>
                  <a:pt x="0" y="1251284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文字方塊 4"/>
          <p:cNvSpPr txBox="1"/>
          <p:nvPr/>
        </p:nvSpPr>
        <p:spPr>
          <a:xfrm>
            <a:off x="6372200" y="2591616"/>
            <a:ext cx="767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>
                <a:solidFill>
                  <a:srgbClr val="FF0000"/>
                </a:solidFill>
              </a:rPr>
              <a:t>i</a:t>
            </a:r>
            <a:r>
              <a:rPr lang="en-US" altLang="zh-TW" b="1" dirty="0" smtClean="0">
                <a:solidFill>
                  <a:srgbClr val="FF0000"/>
                </a:solidFill>
              </a:rPr>
              <a:t>n </a:t>
            </a:r>
            <a:r>
              <a:rPr lang="en-US" altLang="zh-TW" b="1" dirty="0">
                <a:solidFill>
                  <a:srgbClr val="FF0000"/>
                </a:solidFill>
              </a:rPr>
              <a:t>U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sp>
        <p:nvSpPr>
          <p:cNvPr id="6" name="手繪多邊形 5"/>
          <p:cNvSpPr/>
          <p:nvPr/>
        </p:nvSpPr>
        <p:spPr>
          <a:xfrm flipH="1">
            <a:off x="539552" y="2591616"/>
            <a:ext cx="501054" cy="1917504"/>
          </a:xfrm>
          <a:custGeom>
            <a:avLst/>
            <a:gdLst>
              <a:gd name="connsiteX0" fmla="*/ 16042 w 256717"/>
              <a:gd name="connsiteY0" fmla="*/ 0 h 1251284"/>
              <a:gd name="connsiteX1" fmla="*/ 256674 w 256717"/>
              <a:gd name="connsiteY1" fmla="*/ 625642 h 1251284"/>
              <a:gd name="connsiteX2" fmla="*/ 0 w 256717"/>
              <a:gd name="connsiteY2" fmla="*/ 1251284 h 1251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6717" h="1251284">
                <a:moveTo>
                  <a:pt x="16042" y="0"/>
                </a:moveTo>
                <a:cubicBezTo>
                  <a:pt x="137695" y="208547"/>
                  <a:pt x="259348" y="417095"/>
                  <a:pt x="256674" y="625642"/>
                </a:cubicBezTo>
                <a:cubicBezTo>
                  <a:pt x="254000" y="834189"/>
                  <a:pt x="127000" y="1042736"/>
                  <a:pt x="0" y="1251284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文字方塊 6"/>
          <p:cNvSpPr txBox="1"/>
          <p:nvPr/>
        </p:nvSpPr>
        <p:spPr>
          <a:xfrm>
            <a:off x="273598" y="4221088"/>
            <a:ext cx="767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>
                <a:solidFill>
                  <a:srgbClr val="FF0000"/>
                </a:solidFill>
              </a:rPr>
              <a:t>i</a:t>
            </a:r>
            <a:r>
              <a:rPr lang="en-US" altLang="zh-TW" b="1" dirty="0" smtClean="0">
                <a:solidFill>
                  <a:srgbClr val="FF0000"/>
                </a:solidFill>
              </a:rPr>
              <a:t>n </a:t>
            </a:r>
            <a:r>
              <a:rPr lang="en-US" altLang="zh-TW" b="1" dirty="0">
                <a:solidFill>
                  <a:srgbClr val="FF0000"/>
                </a:solidFill>
              </a:rPr>
              <a:t>U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3092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323528" y="260648"/>
                <a:ext cx="8568952" cy="6336704"/>
              </a:xfrm>
            </p:spPr>
            <p:txBody>
              <a:bodyPr>
                <a:normAutofit lnSpcReduction="10000"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sz="2800" i="1" smtClean="0">
                            <a:latin typeface="Cambria Math"/>
                            <a:ea typeface="Cambria Math"/>
                          </a:rPr>
                        </m:ctrlPr>
                      </m:sSubSupPr>
                      <m:e>
                        <m:r>
                          <a:rPr lang="en-US" altLang="zh-TW" sz="2800" i="1">
                            <a:latin typeface="Cambria Math"/>
                            <a:ea typeface="Cambria Math"/>
                          </a:rPr>
                          <m:t>𝑘</m:t>
                        </m:r>
                      </m:e>
                      <m:sub>
                        <m:r>
                          <a:rPr lang="en-US" altLang="zh-TW" sz="2800" i="1">
                            <a:latin typeface="Cambria Math"/>
                            <a:ea typeface="Cambria Math"/>
                          </a:rPr>
                          <m:t>𝑡</m:t>
                        </m:r>
                      </m:sub>
                      <m:sup>
                        <m:r>
                          <a:rPr lang="en-US" altLang="zh-TW" sz="2800" i="1">
                            <a:latin typeface="Cambria Math"/>
                            <a:ea typeface="Cambria Math"/>
                          </a:rPr>
                          <m:t>𝑃</m:t>
                        </m:r>
                      </m:sup>
                    </m:sSubSup>
                    <m:sSubSup>
                      <m:sSubSupPr>
                        <m:ctrlPr>
                          <a:rPr lang="en-US" altLang="zh-TW" sz="28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altLang="zh-TW" sz="2800" i="1">
                            <a:latin typeface="Cambria Math"/>
                            <a:ea typeface="Cambria Math"/>
                          </a:rPr>
                          <m:t>≤</m:t>
                        </m:r>
                        <m:r>
                          <a:rPr lang="en-US" altLang="zh-TW" sz="2800" i="1">
                            <a:latin typeface="Cambria Math"/>
                            <a:ea typeface="Cambria Math"/>
                          </a:rPr>
                          <m:t>𝑧</m:t>
                        </m:r>
                        <m:r>
                          <a:rPr lang="en-US" altLang="zh-TW" sz="2800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altLang="zh-TW" sz="2800" i="1">
                            <a:latin typeface="Cambria Math"/>
                          </a:rPr>
                          <m:t>𝑡</m:t>
                        </m:r>
                      </m:sub>
                      <m:sup>
                        <m:r>
                          <a:rPr lang="en-US" altLang="zh-TW" sz="2800" i="1">
                            <a:latin typeface="Cambria Math"/>
                          </a:rPr>
                          <m:t>(1)</m:t>
                        </m:r>
                      </m:sup>
                    </m:sSubSup>
                    <m:r>
                      <a:rPr lang="en-US" altLang="zh-TW" sz="2800" i="1">
                        <a:latin typeface="Cambria Math"/>
                      </a:rPr>
                      <m:t>&lt;</m:t>
                    </m:r>
                    <m:sSubSup>
                      <m:sSubSupPr>
                        <m:ctrlPr>
                          <a:rPr lang="en-US" altLang="zh-TW" sz="28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altLang="zh-TW" sz="2800" i="1">
                            <a:latin typeface="Cambria Math"/>
                          </a:rPr>
                          <m:t>𝑧</m:t>
                        </m:r>
                        <m:r>
                          <a:rPr lang="en-US" altLang="zh-TW" sz="2800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altLang="zh-TW" sz="2800" i="1">
                            <a:latin typeface="Cambria Math"/>
                          </a:rPr>
                          <m:t>𝑡</m:t>
                        </m:r>
                      </m:sub>
                      <m:sup>
                        <m:r>
                          <a:rPr lang="en-US" altLang="zh-TW" sz="2800" i="1">
                            <a:latin typeface="Cambria Math"/>
                          </a:rPr>
                          <m:t>(2)</m:t>
                        </m:r>
                      </m:sup>
                    </m:sSubSup>
                    <m:r>
                      <a:rPr lang="en-US" altLang="zh-TW" sz="2800" i="1">
                        <a:latin typeface="Cambria Math"/>
                        <a:ea typeface="Cambria Math"/>
                      </a:rPr>
                      <m:t>⟹</m:t>
                    </m:r>
                  </m:oMath>
                </a14:m>
                <a:r>
                  <a:rPr lang="en-US" altLang="zh-TW" sz="2800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8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zh-TW" sz="2800" i="1">
                            <a:latin typeface="Cambria Math"/>
                            <a:ea typeface="Cambria Math"/>
                          </a:rPr>
                          <m:t>𝑏</m:t>
                        </m:r>
                      </m:e>
                      <m:sub>
                        <m:r>
                          <a:rPr lang="en-US" altLang="zh-TW" sz="2800" b="0" i="1" smtClean="0">
                            <a:latin typeface="Cambria Math"/>
                            <a:ea typeface="Cambria Math"/>
                          </a:rPr>
                          <m:t>𝑃𝐶𝐵</m:t>
                        </m:r>
                      </m:sub>
                    </m:sSub>
                    <m:r>
                      <a:rPr lang="en-US" altLang="zh-TW" sz="2800" i="1">
                        <a:latin typeface="Cambria Math"/>
                        <a:ea typeface="Cambria Math"/>
                      </a:rPr>
                      <m:t>(</m:t>
                    </m:r>
                    <m:sSubSup>
                      <m:sSubSupPr>
                        <m:ctrlPr>
                          <a:rPr lang="en-US" altLang="zh-TW" sz="2800" i="1">
                            <a:latin typeface="Cambria Math"/>
                            <a:ea typeface="Cambria Math"/>
                          </a:rPr>
                        </m:ctrlPr>
                      </m:sSubSupPr>
                      <m:e>
                        <m:r>
                          <a:rPr lang="en-US" altLang="zh-TW" sz="2800" i="1">
                            <a:latin typeface="Cambria Math"/>
                            <a:ea typeface="Cambria Math"/>
                          </a:rPr>
                          <m:t>𝑉</m:t>
                        </m:r>
                      </m:e>
                      <m:sub>
                        <m:r>
                          <a:rPr lang="en-US" altLang="zh-TW" sz="2800" i="1">
                            <a:latin typeface="Cambria Math"/>
                            <a:ea typeface="Cambria Math"/>
                          </a:rPr>
                          <m:t>𝑡</m:t>
                        </m:r>
                      </m:sub>
                      <m:sup>
                        <m:d>
                          <m:dPr>
                            <m:ctrlPr>
                              <a:rPr lang="en-US" altLang="zh-TW" sz="2800" i="1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altLang="zh-TW" sz="2800" i="1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e>
                        </m:d>
                      </m:sup>
                    </m:sSubSup>
                    <m:r>
                      <a:rPr lang="en-US" altLang="zh-TW" sz="2800" i="1">
                        <a:latin typeface="Cambria Math"/>
                        <a:ea typeface="Cambria Math"/>
                      </a:rPr>
                      <m:t>,</m:t>
                    </m:r>
                    <m:r>
                      <a:rPr lang="en-US" altLang="zh-TW" sz="2800" i="1">
                        <a:latin typeface="Cambria Math"/>
                        <a:ea typeface="Cambria Math"/>
                      </a:rPr>
                      <m:t>𝑡</m:t>
                    </m:r>
                    <m:r>
                      <a:rPr lang="en-US" altLang="zh-TW" sz="2800" i="1">
                        <a:latin typeface="Cambria Math"/>
                        <a:ea typeface="Cambria Math"/>
                      </a:rPr>
                      <m:t>)≤</m:t>
                    </m:r>
                    <m:sSub>
                      <m:sSubPr>
                        <m:ctrlPr>
                          <a:rPr lang="en-US" altLang="zh-TW" sz="28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zh-TW" sz="2800" i="1">
                            <a:latin typeface="Cambria Math"/>
                            <a:ea typeface="Cambria Math"/>
                          </a:rPr>
                          <m:t>𝑏</m:t>
                        </m:r>
                      </m:e>
                      <m:sub>
                        <m:r>
                          <a:rPr lang="en-US" altLang="zh-TW" sz="2800" b="0" i="1" smtClean="0">
                            <a:latin typeface="Cambria Math"/>
                            <a:ea typeface="Cambria Math"/>
                          </a:rPr>
                          <m:t>𝑃𝐶𝐵</m:t>
                        </m:r>
                      </m:sub>
                    </m:sSub>
                    <m:r>
                      <a:rPr lang="en-US" altLang="zh-TW" sz="2800" i="1">
                        <a:latin typeface="Cambria Math"/>
                        <a:ea typeface="Cambria Math"/>
                      </a:rPr>
                      <m:t>(</m:t>
                    </m:r>
                    <m:sSubSup>
                      <m:sSubSupPr>
                        <m:ctrlPr>
                          <a:rPr lang="en-US" altLang="zh-TW" sz="2800" i="1">
                            <a:latin typeface="Cambria Math"/>
                            <a:ea typeface="Cambria Math"/>
                          </a:rPr>
                        </m:ctrlPr>
                      </m:sSubSupPr>
                      <m:e>
                        <m:r>
                          <a:rPr lang="en-US" altLang="zh-TW" sz="2800" i="1">
                            <a:latin typeface="Cambria Math"/>
                            <a:ea typeface="Cambria Math"/>
                          </a:rPr>
                          <m:t>𝑉</m:t>
                        </m:r>
                      </m:e>
                      <m:sub>
                        <m:r>
                          <a:rPr lang="en-US" altLang="zh-TW" sz="2800" i="1">
                            <a:latin typeface="Cambria Math"/>
                            <a:ea typeface="Cambria Math"/>
                          </a:rPr>
                          <m:t>𝑡</m:t>
                        </m:r>
                      </m:sub>
                      <m:sup>
                        <m:d>
                          <m:dPr>
                            <m:ctrlPr>
                              <a:rPr lang="en-US" altLang="zh-TW" sz="2800" i="1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altLang="zh-TW" sz="2800" i="1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e>
                        </m:d>
                      </m:sup>
                    </m:sSubSup>
                    <m:r>
                      <a:rPr lang="en-US" altLang="zh-TW" sz="2800" i="1">
                        <a:latin typeface="Cambria Math"/>
                        <a:ea typeface="Cambria Math"/>
                      </a:rPr>
                      <m:t>,</m:t>
                    </m:r>
                    <m:r>
                      <a:rPr lang="en-US" altLang="zh-TW" sz="2800" i="1">
                        <a:latin typeface="Cambria Math"/>
                        <a:ea typeface="Cambria Math"/>
                      </a:rPr>
                      <m:t>𝑡</m:t>
                    </m:r>
                    <m:r>
                      <a:rPr lang="en-US" altLang="zh-TW" sz="2800" i="1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en-US" altLang="zh-TW" sz="2800" dirty="0"/>
              </a:p>
              <a:p>
                <a:pPr marL="0" indent="0">
                  <a:buNone/>
                </a:pPr>
                <a:endParaRPr lang="en-US" altLang="zh-TW" dirty="0" smtClean="0"/>
              </a:p>
              <a:p>
                <a:pPr marL="0" indent="0">
                  <a:buNone/>
                </a:pPr>
                <a:r>
                  <a:rPr lang="en-US" altLang="zh-TW" dirty="0" smtClean="0"/>
                  <a:t>- exercise means </a:t>
                </a:r>
                <a:r>
                  <a:rPr lang="en-US" altLang="zh-TW" dirty="0" smtClean="0"/>
                  <a:t>conversion</a:t>
                </a:r>
                <a:r>
                  <a:rPr lang="en-US" altLang="zh-TW" dirty="0" smtClean="0"/>
                  <a:t>.</a:t>
                </a:r>
              </a:p>
              <a:p>
                <a:pPr marL="0" indent="0">
                  <a:buNone/>
                </a:pPr>
                <a:r>
                  <a:rPr lang="en-US" altLang="zh-TW" dirty="0" smtClean="0"/>
                  <a:t>- the higher the firm value, the higher the </a:t>
                </a:r>
                <a:r>
                  <a:rPr lang="en-US" altLang="zh-TW" dirty="0" smtClean="0"/>
                  <a:t>bond</a:t>
                </a:r>
                <a:endParaRPr lang="en-US" altLang="zh-TW" dirty="0" smtClean="0"/>
              </a:p>
              <a:p>
                <a:pPr marL="0" indent="0">
                  <a:buNone/>
                </a:pPr>
                <a:r>
                  <a:rPr lang="en-US" altLang="zh-TW" dirty="0" smtClean="0"/>
                  <a:t>  </a:t>
                </a:r>
                <a:r>
                  <a:rPr lang="en-US" altLang="zh-TW" dirty="0" smtClean="0"/>
                  <a:t>value</a:t>
                </a:r>
                <a:r>
                  <a:rPr lang="en-US" altLang="zh-TW" dirty="0" smtClean="0"/>
                  <a:t> </a:t>
                </a:r>
                <a:r>
                  <a:rPr lang="en-US" altLang="zh-TW" dirty="0"/>
                  <a:t>must be to trigger </a:t>
                </a:r>
                <a:r>
                  <a:rPr lang="en-US" altLang="zh-TW" dirty="0" smtClean="0"/>
                  <a:t>conversion</a:t>
                </a:r>
                <a:r>
                  <a:rPr lang="en-US" altLang="zh-TW" dirty="0" smtClean="0"/>
                  <a:t>.</a:t>
                </a:r>
                <a:endParaRPr lang="zh-TW" altLang="en-US" dirty="0"/>
              </a:p>
              <a:p>
                <a:pPr marL="0" indent="0">
                  <a:buNone/>
                </a:pPr>
                <a:endParaRPr lang="en-US" altLang="zh-TW" dirty="0" smtClean="0"/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sz="28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altLang="zh-TW" sz="2800" i="1">
                            <a:latin typeface="Cambria Math"/>
                            <a:ea typeface="Cambria Math"/>
                          </a:rPr>
                          <m:t>𝑧</m:t>
                        </m:r>
                        <m:r>
                          <a:rPr lang="en-US" altLang="zh-TW" sz="2800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altLang="zh-TW" sz="2800" i="1">
                            <a:latin typeface="Cambria Math"/>
                          </a:rPr>
                          <m:t>𝑡</m:t>
                        </m:r>
                      </m:sub>
                      <m:sup>
                        <m:r>
                          <a:rPr lang="en-US" altLang="zh-TW" sz="2800" i="1">
                            <a:latin typeface="Cambria Math"/>
                          </a:rPr>
                          <m:t>(1)</m:t>
                        </m:r>
                      </m:sup>
                    </m:sSubSup>
                    <m:r>
                      <a:rPr lang="en-US" altLang="zh-TW" sz="2800" i="1">
                        <a:latin typeface="Cambria Math"/>
                      </a:rPr>
                      <m:t>&lt;</m:t>
                    </m:r>
                    <m:sSubSup>
                      <m:sSubSupPr>
                        <m:ctrlPr>
                          <a:rPr lang="en-US" altLang="zh-TW" sz="28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altLang="zh-TW" sz="2800" i="1">
                            <a:latin typeface="Cambria Math"/>
                          </a:rPr>
                          <m:t>𝑧𝑉</m:t>
                        </m:r>
                      </m:e>
                      <m:sub>
                        <m:r>
                          <a:rPr lang="en-US" altLang="zh-TW" sz="2800" i="1">
                            <a:latin typeface="Cambria Math"/>
                          </a:rPr>
                          <m:t>𝑡</m:t>
                        </m:r>
                      </m:sub>
                      <m:sup>
                        <m:r>
                          <a:rPr lang="en-US" altLang="zh-TW" sz="2800" i="1">
                            <a:latin typeface="Cambria Math"/>
                          </a:rPr>
                          <m:t>(2)</m:t>
                        </m:r>
                      </m:sup>
                    </m:sSubSup>
                    <m:r>
                      <a:rPr lang="en-US" altLang="zh-TW" sz="2800" i="1">
                        <a:latin typeface="Cambria Math"/>
                      </a:rPr>
                      <m:t>&lt;</m:t>
                    </m:r>
                    <m:sSubSup>
                      <m:sSubSupPr>
                        <m:ctrlPr>
                          <a:rPr lang="en-US" altLang="zh-TW" sz="2800" i="1">
                            <a:latin typeface="Cambria Math"/>
                            <a:ea typeface="Cambria Math"/>
                          </a:rPr>
                        </m:ctrlPr>
                      </m:sSubSupPr>
                      <m:e>
                        <m:r>
                          <a:rPr lang="en-US" altLang="zh-TW" sz="2800" i="1">
                            <a:latin typeface="Cambria Math"/>
                            <a:ea typeface="Cambria Math"/>
                          </a:rPr>
                          <m:t>𝑘</m:t>
                        </m:r>
                      </m:e>
                      <m:sub>
                        <m:r>
                          <a:rPr lang="en-US" altLang="zh-TW" sz="2800" i="1">
                            <a:latin typeface="Cambria Math"/>
                            <a:ea typeface="Cambria Math"/>
                          </a:rPr>
                          <m:t>𝑡</m:t>
                        </m:r>
                      </m:sub>
                      <m:sup>
                        <m:r>
                          <a:rPr lang="en-US" altLang="zh-TW" sz="2800" i="1">
                            <a:latin typeface="Cambria Math"/>
                            <a:ea typeface="Cambria Math"/>
                          </a:rPr>
                          <m:t>𝑃</m:t>
                        </m:r>
                      </m:sup>
                    </m:sSubSup>
                    <m:r>
                      <a:rPr lang="en-US" altLang="zh-TW" i="1">
                        <a:latin typeface="Cambria Math"/>
                        <a:ea typeface="Cambria Math"/>
                      </a:rPr>
                      <m:t>⟹</m:t>
                    </m:r>
                  </m:oMath>
                </a14:m>
                <a:r>
                  <a:rPr lang="en-US" altLang="zh-TW" sz="2800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8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zh-TW" sz="2800" i="1">
                            <a:latin typeface="Cambria Math"/>
                            <a:ea typeface="Cambria Math"/>
                          </a:rPr>
                          <m:t>𝑏</m:t>
                        </m:r>
                      </m:e>
                      <m:sub>
                        <m:r>
                          <a:rPr lang="en-US" altLang="zh-TW" sz="2800" b="0" i="1" smtClean="0">
                            <a:latin typeface="Cambria Math"/>
                            <a:ea typeface="Cambria Math"/>
                          </a:rPr>
                          <m:t>𝑃𝐶𝐵</m:t>
                        </m:r>
                      </m:sub>
                    </m:sSub>
                    <m:r>
                      <a:rPr lang="en-US" altLang="zh-TW" sz="2800" i="1">
                        <a:latin typeface="Cambria Math"/>
                        <a:ea typeface="Cambria Math"/>
                      </a:rPr>
                      <m:t>(</m:t>
                    </m:r>
                    <m:sSubSup>
                      <m:sSubSupPr>
                        <m:ctrlPr>
                          <a:rPr lang="en-US" altLang="zh-TW" sz="2800" i="1">
                            <a:latin typeface="Cambria Math"/>
                            <a:ea typeface="Cambria Math"/>
                          </a:rPr>
                        </m:ctrlPr>
                      </m:sSubSupPr>
                      <m:e>
                        <m:r>
                          <a:rPr lang="en-US" altLang="zh-TW" sz="2800" i="1">
                            <a:latin typeface="Cambria Math"/>
                            <a:ea typeface="Cambria Math"/>
                          </a:rPr>
                          <m:t>𝑉</m:t>
                        </m:r>
                      </m:e>
                      <m:sub>
                        <m:r>
                          <a:rPr lang="en-US" altLang="zh-TW" sz="2800" i="1">
                            <a:latin typeface="Cambria Math"/>
                            <a:ea typeface="Cambria Math"/>
                          </a:rPr>
                          <m:t>𝑡</m:t>
                        </m:r>
                      </m:sub>
                      <m:sup>
                        <m:d>
                          <m:dPr>
                            <m:ctrlPr>
                              <a:rPr lang="en-US" altLang="zh-TW" sz="2800" i="1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altLang="zh-TW" sz="2800" i="1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e>
                        </m:d>
                      </m:sup>
                    </m:sSubSup>
                    <m:r>
                      <a:rPr lang="en-US" altLang="zh-TW" sz="2800" i="1">
                        <a:latin typeface="Cambria Math"/>
                        <a:ea typeface="Cambria Math"/>
                      </a:rPr>
                      <m:t>,</m:t>
                    </m:r>
                    <m:r>
                      <a:rPr lang="en-US" altLang="zh-TW" sz="2800" i="1">
                        <a:latin typeface="Cambria Math"/>
                        <a:ea typeface="Cambria Math"/>
                      </a:rPr>
                      <m:t>𝑡</m:t>
                    </m:r>
                    <m:r>
                      <a:rPr lang="en-US" altLang="zh-TW" sz="2800" i="1">
                        <a:latin typeface="Cambria Math"/>
                        <a:ea typeface="Cambria Math"/>
                      </a:rPr>
                      <m:t>)≥</m:t>
                    </m:r>
                    <m:sSub>
                      <m:sSubPr>
                        <m:ctrlPr>
                          <a:rPr lang="en-US" altLang="zh-TW" sz="28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zh-TW" sz="2800" i="1">
                            <a:latin typeface="Cambria Math"/>
                            <a:ea typeface="Cambria Math"/>
                          </a:rPr>
                          <m:t>𝑏</m:t>
                        </m:r>
                      </m:e>
                      <m:sub>
                        <m:r>
                          <a:rPr lang="en-US" altLang="zh-TW" sz="2800" b="0" i="1" smtClean="0">
                            <a:latin typeface="Cambria Math"/>
                            <a:ea typeface="Cambria Math"/>
                          </a:rPr>
                          <m:t>𝑃𝐶𝐵</m:t>
                        </m:r>
                      </m:sub>
                    </m:sSub>
                    <m:r>
                      <a:rPr lang="en-US" altLang="zh-TW" sz="2800" i="1">
                        <a:latin typeface="Cambria Math"/>
                        <a:ea typeface="Cambria Math"/>
                      </a:rPr>
                      <m:t>(</m:t>
                    </m:r>
                    <m:sSubSup>
                      <m:sSubSupPr>
                        <m:ctrlPr>
                          <a:rPr lang="en-US" altLang="zh-TW" sz="2800" i="1">
                            <a:latin typeface="Cambria Math"/>
                            <a:ea typeface="Cambria Math"/>
                          </a:rPr>
                        </m:ctrlPr>
                      </m:sSubSupPr>
                      <m:e>
                        <m:r>
                          <a:rPr lang="en-US" altLang="zh-TW" sz="2800" i="1">
                            <a:latin typeface="Cambria Math"/>
                            <a:ea typeface="Cambria Math"/>
                          </a:rPr>
                          <m:t>𝑉</m:t>
                        </m:r>
                      </m:e>
                      <m:sub>
                        <m:r>
                          <a:rPr lang="en-US" altLang="zh-TW" sz="2800" i="1">
                            <a:latin typeface="Cambria Math"/>
                            <a:ea typeface="Cambria Math"/>
                          </a:rPr>
                          <m:t>𝑡</m:t>
                        </m:r>
                      </m:sub>
                      <m:sup>
                        <m:d>
                          <m:dPr>
                            <m:ctrlPr>
                              <a:rPr lang="en-US" altLang="zh-TW" sz="2800" i="1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altLang="zh-TW" sz="2800" i="1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e>
                        </m:d>
                      </m:sup>
                    </m:sSubSup>
                    <m:r>
                      <a:rPr lang="en-US" altLang="zh-TW" sz="2800" i="1">
                        <a:latin typeface="Cambria Math"/>
                        <a:ea typeface="Cambria Math"/>
                      </a:rPr>
                      <m:t>,</m:t>
                    </m:r>
                    <m:r>
                      <a:rPr lang="en-US" altLang="zh-TW" sz="2800" i="1">
                        <a:latin typeface="Cambria Math"/>
                        <a:ea typeface="Cambria Math"/>
                      </a:rPr>
                      <m:t>𝑡</m:t>
                    </m:r>
                    <m:r>
                      <a:rPr lang="en-US" altLang="zh-TW" sz="2800" i="1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en-US" altLang="zh-TW" sz="2800" dirty="0"/>
              </a:p>
              <a:p>
                <a:pPr marL="0" indent="0">
                  <a:buNone/>
                </a:pPr>
                <a:endParaRPr lang="en-US" altLang="zh-TW" dirty="0" smtClean="0"/>
              </a:p>
              <a:p>
                <a:pPr marL="0" indent="0">
                  <a:buNone/>
                </a:pPr>
                <a:r>
                  <a:rPr lang="en-US" altLang="zh-TW" dirty="0" smtClean="0"/>
                  <a:t>- exercise means </a:t>
                </a:r>
                <a:r>
                  <a:rPr lang="en-US" altLang="zh-TW" dirty="0" smtClean="0"/>
                  <a:t>put</a:t>
                </a:r>
                <a:r>
                  <a:rPr lang="en-US" altLang="zh-TW" dirty="0" smtClean="0"/>
                  <a:t>.</a:t>
                </a:r>
                <a:endParaRPr lang="en-US" altLang="zh-TW" dirty="0" smtClean="0"/>
              </a:p>
              <a:p>
                <a:pPr marL="0" indent="0">
                  <a:buNone/>
                </a:pPr>
                <a:r>
                  <a:rPr lang="en-US" altLang="zh-TW" dirty="0" smtClean="0"/>
                  <a:t>- at lower firm values, it takes </a:t>
                </a:r>
                <a:r>
                  <a:rPr lang="en-US" altLang="zh-TW" dirty="0" smtClean="0"/>
                  <a:t>higher</a:t>
                </a:r>
                <a:r>
                  <a:rPr lang="en-US" altLang="zh-TW" dirty="0" smtClean="0"/>
                  <a:t> </a:t>
                </a:r>
                <a:r>
                  <a:rPr lang="en-US" altLang="zh-TW" dirty="0" smtClean="0"/>
                  <a:t>bond value to </a:t>
                </a:r>
              </a:p>
              <a:p>
                <a:pPr marL="0" indent="0">
                  <a:buNone/>
                </a:pPr>
                <a:r>
                  <a:rPr lang="en-US" altLang="zh-TW" dirty="0" smtClean="0"/>
                  <a:t>   trigger a bond </a:t>
                </a:r>
                <a:r>
                  <a:rPr lang="en-US" altLang="zh-TW" dirty="0" smtClean="0"/>
                  <a:t>put</a:t>
                </a:r>
                <a:r>
                  <a:rPr lang="en-US" altLang="zh-TW" dirty="0" smtClean="0"/>
                  <a:t>.   </a:t>
                </a:r>
                <a:endParaRPr lang="zh-TW" altLang="en-US" dirty="0"/>
              </a:p>
            </p:txBody>
          </p:sp>
        </mc:Choice>
        <mc:Fallback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3528" y="260648"/>
                <a:ext cx="8568952" cy="6336704"/>
              </a:xfrm>
              <a:blipFill rotWithShape="1">
                <a:blip r:embed="rId2"/>
                <a:stretch>
                  <a:fillRect l="-1778" r="-270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01071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>
          <a:xfrm>
            <a:off x="755576" y="2636912"/>
            <a:ext cx="7772400" cy="1470025"/>
          </a:xfrm>
        </p:spPr>
        <p:txBody>
          <a:bodyPr/>
          <a:lstStyle/>
          <a:p>
            <a:r>
              <a:rPr lang="en-US" altLang="zh-TW" dirty="0"/>
              <a:t>Part </a:t>
            </a:r>
            <a:r>
              <a:rPr lang="en-US" altLang="zh-TW" dirty="0" smtClean="0"/>
              <a:t>3.C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74685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395536" y="116632"/>
                <a:ext cx="8568952" cy="6624736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altLang="zh-TW" b="1" u="sng" dirty="0" smtClean="0"/>
                  <a:t>Theorem 3.C</a:t>
                </a:r>
                <a:r>
                  <a:rPr lang="en-US" altLang="zh-TW" dirty="0" smtClean="0"/>
                  <a:t>      For each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</a:rPr>
                      <m:t>𝑡</m:t>
                    </m:r>
                    <m:r>
                      <a:rPr lang="en-US" altLang="zh-TW" i="1">
                        <a:latin typeface="Cambria Math"/>
                        <a:ea typeface="Cambria Math"/>
                      </a:rPr>
                      <m:t>∈[0,</m:t>
                    </m:r>
                    <m:r>
                      <a:rPr lang="en-US" altLang="zh-TW" b="0" i="1" smtClean="0">
                        <a:latin typeface="Cambria Math"/>
                        <a:ea typeface="Cambria Math"/>
                      </a:rPr>
                      <m:t>𝑇</m:t>
                    </m:r>
                    <m:r>
                      <a:rPr lang="en-US" altLang="zh-TW" i="1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zh-TW" altLang="en-US" dirty="0"/>
                  <a:t> </a:t>
                </a:r>
                <a:r>
                  <a:rPr lang="en-US" altLang="zh-TW" dirty="0" smtClean="0"/>
                  <a:t>,  </a:t>
                </a:r>
              </a:p>
              <a:p>
                <a:pPr marL="0" indent="0">
                  <a:buNone/>
                </a:pPr>
                <a:r>
                  <a:rPr lang="en-US" altLang="zh-TW" dirty="0" smtClean="0"/>
                  <a:t>  </a:t>
                </a:r>
              </a:p>
              <a:p>
                <a:pPr marL="0" indent="0">
                  <a:buNone/>
                </a:pPr>
                <a:r>
                  <a:rPr lang="en-US" altLang="zh-TW" sz="2400" dirty="0" smtClean="0"/>
                  <a:t>         </a:t>
                </a:r>
                <a:r>
                  <a:rPr lang="en-US" altLang="zh-TW" sz="2600" dirty="0"/>
                  <a:t>5.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sz="26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altLang="zh-TW" sz="2600" b="0" i="1" smtClean="0">
                            <a:latin typeface="Cambria Math"/>
                          </a:rPr>
                          <m:t>𝑧</m:t>
                        </m:r>
                        <m:r>
                          <a:rPr lang="en-US" altLang="zh-TW" sz="2600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altLang="zh-TW" sz="2600" i="1">
                            <a:latin typeface="Cambria Math"/>
                          </a:rPr>
                          <m:t>𝑡</m:t>
                        </m:r>
                      </m:sub>
                      <m:sup/>
                    </m:sSubSup>
                    <m:r>
                      <a:rPr lang="en-US" altLang="zh-TW" sz="2600" i="1">
                        <a:latin typeface="Cambria Math"/>
                        <a:ea typeface="Cambria Math"/>
                      </a:rPr>
                      <m:t>≥</m:t>
                    </m:r>
                    <m:sSubSup>
                      <m:sSubSupPr>
                        <m:ctrlPr>
                          <a:rPr lang="en-US" altLang="zh-TW" sz="2600" i="1">
                            <a:latin typeface="Cambria Math"/>
                            <a:ea typeface="Cambria Math"/>
                          </a:rPr>
                        </m:ctrlPr>
                      </m:sSubSupPr>
                      <m:e>
                        <m:r>
                          <a:rPr lang="en-US" altLang="zh-TW" sz="2600" i="1">
                            <a:latin typeface="Cambria Math"/>
                            <a:ea typeface="Cambria Math"/>
                          </a:rPr>
                          <m:t>𝑘</m:t>
                        </m:r>
                      </m:e>
                      <m:sub>
                        <m:r>
                          <a:rPr lang="en-US" altLang="zh-TW" sz="2600" i="1">
                            <a:latin typeface="Cambria Math"/>
                            <a:ea typeface="Cambria Math"/>
                          </a:rPr>
                          <m:t>𝑡</m:t>
                        </m:r>
                      </m:sub>
                      <m:sup>
                        <m:r>
                          <a:rPr lang="en-US" altLang="zh-TW" sz="2600" i="1">
                            <a:latin typeface="Cambria Math"/>
                            <a:ea typeface="Cambria Math"/>
                          </a:rPr>
                          <m:t>𝑃</m:t>
                        </m:r>
                      </m:sup>
                    </m:sSubSup>
                    <m:r>
                      <a:rPr lang="en-US" altLang="zh-TW" sz="2600" b="0" i="1" smtClean="0">
                        <a:latin typeface="Cambria Math"/>
                        <a:ea typeface="Cambria Math"/>
                      </a:rPr>
                      <m:t>   </m:t>
                    </m:r>
                    <m:r>
                      <a:rPr lang="en-US" altLang="zh-TW" sz="2600" i="1">
                        <a:latin typeface="Cambria Math"/>
                        <a:ea typeface="Cambria Math"/>
                      </a:rPr>
                      <m:t>⟹</m:t>
                    </m:r>
                  </m:oMath>
                </a14:m>
                <a:r>
                  <a:rPr lang="zh-TW" altLang="en-US" sz="26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6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zh-TW" sz="2600" i="1">
                            <a:latin typeface="Cambria Math"/>
                            <a:ea typeface="Cambria Math"/>
                          </a:rPr>
                          <m:t>𝑏</m:t>
                        </m:r>
                      </m:e>
                      <m:sub>
                        <m:r>
                          <a:rPr lang="en-US" altLang="zh-TW" sz="2600" b="0" i="1" smtClean="0">
                            <a:latin typeface="Cambria Math"/>
                            <a:ea typeface="Cambria Math"/>
                          </a:rPr>
                          <m:t>𝑃</m:t>
                        </m:r>
                        <m:r>
                          <a:rPr lang="en-US" altLang="zh-TW" sz="2600" i="1">
                            <a:latin typeface="Cambria Math"/>
                            <a:ea typeface="Cambria Math"/>
                          </a:rPr>
                          <m:t>𝐶</m:t>
                        </m:r>
                        <m:r>
                          <a:rPr lang="en-US" altLang="zh-TW" sz="2600" b="0" i="1" smtClean="0">
                            <a:latin typeface="Cambria Math"/>
                            <a:ea typeface="Cambria Math"/>
                          </a:rPr>
                          <m:t>𝐵</m:t>
                        </m:r>
                      </m:sub>
                    </m:sSub>
                    <m:r>
                      <a:rPr lang="en-US" altLang="zh-TW" sz="2600" i="1">
                        <a:latin typeface="Cambria Math"/>
                        <a:ea typeface="Cambria Math"/>
                      </a:rPr>
                      <m:t>(</m:t>
                    </m:r>
                    <m:sSubSup>
                      <m:sSubSupPr>
                        <m:ctrlPr>
                          <a:rPr lang="en-US" altLang="zh-TW" sz="2600" i="1">
                            <a:latin typeface="Cambria Math"/>
                            <a:ea typeface="Cambria Math"/>
                          </a:rPr>
                        </m:ctrlPr>
                      </m:sSubSupPr>
                      <m:e>
                        <m:r>
                          <a:rPr lang="en-US" altLang="zh-TW" sz="2600" i="1">
                            <a:latin typeface="Cambria Math"/>
                            <a:ea typeface="Cambria Math"/>
                          </a:rPr>
                          <m:t>𝑉</m:t>
                        </m:r>
                      </m:e>
                      <m:sub>
                        <m:r>
                          <a:rPr lang="en-US" altLang="zh-TW" sz="2600" i="1">
                            <a:latin typeface="Cambria Math"/>
                            <a:ea typeface="Cambria Math"/>
                          </a:rPr>
                          <m:t>𝑡</m:t>
                        </m:r>
                      </m:sub>
                      <m:sup/>
                    </m:sSubSup>
                    <m:r>
                      <a:rPr lang="en-US" altLang="zh-TW" sz="2600" i="1">
                        <a:latin typeface="Cambria Math"/>
                        <a:ea typeface="Cambria Math"/>
                      </a:rPr>
                      <m:t>,</m:t>
                    </m:r>
                    <m:r>
                      <a:rPr lang="en-US" altLang="zh-TW" sz="2600" i="1">
                        <a:latin typeface="Cambria Math"/>
                        <a:ea typeface="Cambria Math"/>
                      </a:rPr>
                      <m:t>𝑡</m:t>
                    </m:r>
                    <m:r>
                      <a:rPr lang="en-US" altLang="zh-TW" sz="2600" i="1">
                        <a:latin typeface="Cambria Math"/>
                        <a:ea typeface="Cambria Math"/>
                      </a:rPr>
                      <m:t>)≤</m:t>
                    </m:r>
                    <m:sSub>
                      <m:sSubPr>
                        <m:ctrlPr>
                          <a:rPr lang="en-US" altLang="zh-TW" sz="26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zh-TW" sz="2600" i="1">
                            <a:latin typeface="Cambria Math"/>
                            <a:ea typeface="Cambria Math"/>
                          </a:rPr>
                          <m:t>𝑏</m:t>
                        </m:r>
                      </m:e>
                      <m:sub>
                        <m:r>
                          <a:rPr lang="en-US" altLang="zh-TW" sz="2600" b="0" i="1" smtClean="0">
                            <a:latin typeface="Cambria Math"/>
                            <a:ea typeface="Cambria Math"/>
                          </a:rPr>
                          <m:t>𝐶𝐵</m:t>
                        </m:r>
                      </m:sub>
                    </m:sSub>
                    <m:r>
                      <a:rPr lang="en-US" altLang="zh-TW" sz="2600" i="1">
                        <a:latin typeface="Cambria Math"/>
                        <a:ea typeface="Cambria Math"/>
                      </a:rPr>
                      <m:t>(</m:t>
                    </m:r>
                    <m:sSubSup>
                      <m:sSubSupPr>
                        <m:ctrlPr>
                          <a:rPr lang="en-US" altLang="zh-TW" sz="2600" i="1">
                            <a:latin typeface="Cambria Math"/>
                            <a:ea typeface="Cambria Math"/>
                          </a:rPr>
                        </m:ctrlPr>
                      </m:sSubSupPr>
                      <m:e>
                        <m:r>
                          <a:rPr lang="en-US" altLang="zh-TW" sz="2600" i="1">
                            <a:latin typeface="Cambria Math"/>
                            <a:ea typeface="Cambria Math"/>
                          </a:rPr>
                          <m:t>𝑉</m:t>
                        </m:r>
                      </m:e>
                      <m:sub>
                        <m:r>
                          <a:rPr lang="en-US" altLang="zh-TW" sz="2600" i="1">
                            <a:latin typeface="Cambria Math"/>
                            <a:ea typeface="Cambria Math"/>
                          </a:rPr>
                          <m:t>𝑡</m:t>
                        </m:r>
                      </m:sub>
                      <m:sup/>
                    </m:sSubSup>
                    <m:r>
                      <a:rPr lang="en-US" altLang="zh-TW" sz="2600" i="1">
                        <a:latin typeface="Cambria Math"/>
                        <a:ea typeface="Cambria Math"/>
                      </a:rPr>
                      <m:t>,</m:t>
                    </m:r>
                    <m:r>
                      <a:rPr lang="en-US" altLang="zh-TW" sz="2600" i="1">
                        <a:latin typeface="Cambria Math"/>
                        <a:ea typeface="Cambria Math"/>
                      </a:rPr>
                      <m:t>𝑡</m:t>
                    </m:r>
                    <m:r>
                      <a:rPr lang="en-US" altLang="zh-TW" sz="2600" i="1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zh-TW" altLang="en-US" sz="2600" dirty="0"/>
                  <a:t>      </a:t>
                </a:r>
                <a:r>
                  <a:rPr lang="en-US" altLang="zh-TW" sz="1400" dirty="0" smtClean="0"/>
                  <a:t>(</a:t>
                </a:r>
                <a:r>
                  <a:rPr lang="en-US" altLang="zh-TW" sz="1400" dirty="0" smtClean="0"/>
                  <a:t>conversion case</a:t>
                </a:r>
                <a:r>
                  <a:rPr lang="en-US" altLang="zh-TW" sz="1400" dirty="0" smtClean="0"/>
                  <a:t>) </a:t>
                </a:r>
                <a:endParaRPr lang="en-US" altLang="zh-TW" sz="1400" dirty="0"/>
              </a:p>
              <a:p>
                <a:pPr marL="0" indent="0">
                  <a:buNone/>
                </a:pPr>
                <a:r>
                  <a:rPr lang="en-US" altLang="zh-TW" sz="2600" dirty="0"/>
                  <a:t>        6.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sz="26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altLang="zh-TW" sz="2600" b="0" i="1" smtClean="0">
                            <a:latin typeface="Cambria Math"/>
                          </a:rPr>
                          <m:t>𝑧</m:t>
                        </m:r>
                        <m:r>
                          <a:rPr lang="en-US" altLang="zh-TW" sz="2600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altLang="zh-TW" sz="2600" i="1">
                            <a:latin typeface="Cambria Math"/>
                          </a:rPr>
                          <m:t>𝑡</m:t>
                        </m:r>
                      </m:sub>
                      <m:sup/>
                    </m:sSubSup>
                    <m:r>
                      <a:rPr lang="en-US" altLang="zh-TW" sz="2600" b="0" i="1" smtClean="0">
                        <a:latin typeface="Cambria Math"/>
                      </a:rPr>
                      <m:t>&lt;</m:t>
                    </m:r>
                    <m:sSubSup>
                      <m:sSubSupPr>
                        <m:ctrlPr>
                          <a:rPr lang="en-US" altLang="zh-TW" sz="2600" i="1">
                            <a:latin typeface="Cambria Math"/>
                            <a:ea typeface="Cambria Math"/>
                          </a:rPr>
                        </m:ctrlPr>
                      </m:sSubSupPr>
                      <m:e>
                        <m:r>
                          <a:rPr lang="en-US" altLang="zh-TW" sz="2600" i="1">
                            <a:latin typeface="Cambria Math"/>
                            <a:ea typeface="Cambria Math"/>
                          </a:rPr>
                          <m:t>𝑘</m:t>
                        </m:r>
                      </m:e>
                      <m:sub>
                        <m:r>
                          <a:rPr lang="en-US" altLang="zh-TW" sz="2600" i="1">
                            <a:latin typeface="Cambria Math"/>
                            <a:ea typeface="Cambria Math"/>
                          </a:rPr>
                          <m:t>𝑡</m:t>
                        </m:r>
                      </m:sub>
                      <m:sup>
                        <m:r>
                          <a:rPr lang="en-US" altLang="zh-TW" sz="2600" i="1">
                            <a:latin typeface="Cambria Math"/>
                            <a:ea typeface="Cambria Math"/>
                          </a:rPr>
                          <m:t>𝑃</m:t>
                        </m:r>
                      </m:sup>
                    </m:sSubSup>
                    <m:r>
                      <a:rPr lang="en-US" altLang="zh-TW" sz="2600" b="0" i="1" smtClean="0">
                        <a:latin typeface="Cambria Math"/>
                        <a:ea typeface="Cambria Math"/>
                      </a:rPr>
                      <m:t>   </m:t>
                    </m:r>
                    <m:r>
                      <a:rPr lang="en-US" altLang="zh-TW" sz="2600" i="1">
                        <a:latin typeface="Cambria Math"/>
                        <a:ea typeface="Cambria Math"/>
                      </a:rPr>
                      <m:t>⟹</m:t>
                    </m:r>
                  </m:oMath>
                </a14:m>
                <a:r>
                  <a:rPr lang="zh-TW" altLang="en-US" sz="26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6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zh-TW" sz="2600" i="1">
                            <a:latin typeface="Cambria Math"/>
                            <a:ea typeface="Cambria Math"/>
                          </a:rPr>
                          <m:t>𝑏</m:t>
                        </m:r>
                      </m:e>
                      <m:sub>
                        <m:r>
                          <a:rPr lang="en-US" altLang="zh-TW" sz="2600" b="0" i="1" smtClean="0">
                            <a:latin typeface="Cambria Math"/>
                            <a:ea typeface="Cambria Math"/>
                          </a:rPr>
                          <m:t>𝑃𝐶𝐵</m:t>
                        </m:r>
                      </m:sub>
                    </m:sSub>
                    <m:r>
                      <a:rPr lang="en-US" altLang="zh-TW" sz="2600" i="1">
                        <a:latin typeface="Cambria Math"/>
                        <a:ea typeface="Cambria Math"/>
                      </a:rPr>
                      <m:t>(</m:t>
                    </m:r>
                    <m:sSubSup>
                      <m:sSubSupPr>
                        <m:ctrlPr>
                          <a:rPr lang="en-US" altLang="zh-TW" sz="2600" i="1">
                            <a:latin typeface="Cambria Math"/>
                            <a:ea typeface="Cambria Math"/>
                          </a:rPr>
                        </m:ctrlPr>
                      </m:sSubSupPr>
                      <m:e>
                        <m:r>
                          <a:rPr lang="en-US" altLang="zh-TW" sz="2600" i="1">
                            <a:latin typeface="Cambria Math"/>
                            <a:ea typeface="Cambria Math"/>
                          </a:rPr>
                          <m:t>𝑉</m:t>
                        </m:r>
                      </m:e>
                      <m:sub>
                        <m:r>
                          <a:rPr lang="en-US" altLang="zh-TW" sz="2600" i="1">
                            <a:latin typeface="Cambria Math"/>
                            <a:ea typeface="Cambria Math"/>
                          </a:rPr>
                          <m:t>𝑡</m:t>
                        </m:r>
                      </m:sub>
                      <m:sup/>
                    </m:sSubSup>
                    <m:r>
                      <a:rPr lang="en-US" altLang="zh-TW" sz="2600" i="1">
                        <a:latin typeface="Cambria Math"/>
                        <a:ea typeface="Cambria Math"/>
                      </a:rPr>
                      <m:t>,</m:t>
                    </m:r>
                    <m:r>
                      <a:rPr lang="en-US" altLang="zh-TW" sz="2600" i="1">
                        <a:latin typeface="Cambria Math"/>
                        <a:ea typeface="Cambria Math"/>
                      </a:rPr>
                      <m:t>𝑡</m:t>
                    </m:r>
                    <m:r>
                      <a:rPr lang="en-US" altLang="zh-TW" sz="2600" i="1">
                        <a:latin typeface="Cambria Math"/>
                        <a:ea typeface="Cambria Math"/>
                      </a:rPr>
                      <m:t>)≤</m:t>
                    </m:r>
                    <m:sSub>
                      <m:sSubPr>
                        <m:ctrlPr>
                          <a:rPr lang="en-US" altLang="zh-TW" sz="26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zh-TW" sz="2600" i="1">
                            <a:latin typeface="Cambria Math"/>
                            <a:ea typeface="Cambria Math"/>
                          </a:rPr>
                          <m:t>𝑏</m:t>
                        </m:r>
                      </m:e>
                      <m:sub>
                        <m:r>
                          <a:rPr lang="en-US" altLang="zh-TW" sz="2600" b="0" i="1" smtClean="0">
                            <a:latin typeface="Cambria Math"/>
                            <a:ea typeface="Cambria Math"/>
                          </a:rPr>
                          <m:t>𝑃</m:t>
                        </m:r>
                      </m:sub>
                    </m:sSub>
                    <m:r>
                      <a:rPr lang="en-US" altLang="zh-TW" sz="2600" i="1">
                        <a:latin typeface="Cambria Math"/>
                        <a:ea typeface="Cambria Math"/>
                      </a:rPr>
                      <m:t>(</m:t>
                    </m:r>
                    <m:sSubSup>
                      <m:sSubSupPr>
                        <m:ctrlPr>
                          <a:rPr lang="en-US" altLang="zh-TW" sz="2600" i="1">
                            <a:latin typeface="Cambria Math"/>
                            <a:ea typeface="Cambria Math"/>
                          </a:rPr>
                        </m:ctrlPr>
                      </m:sSubSupPr>
                      <m:e>
                        <m:r>
                          <a:rPr lang="en-US" altLang="zh-TW" sz="2600" i="1">
                            <a:latin typeface="Cambria Math"/>
                            <a:ea typeface="Cambria Math"/>
                          </a:rPr>
                          <m:t>𝑉</m:t>
                        </m:r>
                      </m:e>
                      <m:sub>
                        <m:r>
                          <a:rPr lang="en-US" altLang="zh-TW" sz="2600" i="1">
                            <a:latin typeface="Cambria Math"/>
                            <a:ea typeface="Cambria Math"/>
                          </a:rPr>
                          <m:t>𝑡</m:t>
                        </m:r>
                      </m:sub>
                      <m:sup/>
                    </m:sSubSup>
                    <m:r>
                      <a:rPr lang="en-US" altLang="zh-TW" sz="2600" i="1">
                        <a:latin typeface="Cambria Math"/>
                        <a:ea typeface="Cambria Math"/>
                      </a:rPr>
                      <m:t>,</m:t>
                    </m:r>
                    <m:r>
                      <a:rPr lang="en-US" altLang="zh-TW" sz="2600" i="1">
                        <a:latin typeface="Cambria Math"/>
                        <a:ea typeface="Cambria Math"/>
                      </a:rPr>
                      <m:t>𝑡</m:t>
                    </m:r>
                    <m:r>
                      <a:rPr lang="en-US" altLang="zh-TW" sz="2600" i="1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zh-TW" altLang="en-US" sz="2600" dirty="0"/>
                  <a:t>       </a:t>
                </a:r>
                <a:r>
                  <a:rPr lang="zh-TW" altLang="en-US" sz="2600" dirty="0" smtClean="0"/>
                  <a:t>  </a:t>
                </a:r>
                <a:r>
                  <a:rPr lang="en-US" altLang="zh-TW" sz="1400" dirty="0" smtClean="0"/>
                  <a:t>(put </a:t>
                </a:r>
                <a:r>
                  <a:rPr lang="en-US" altLang="zh-TW" sz="1400" dirty="0"/>
                  <a:t>case)</a:t>
                </a:r>
                <a:r>
                  <a:rPr lang="en-US" altLang="zh-TW" sz="2600" dirty="0"/>
                  <a:t> </a:t>
                </a:r>
                <a:r>
                  <a:rPr lang="en-US" altLang="zh-TW" sz="2600" dirty="0" smtClean="0"/>
                  <a:t>       </a:t>
                </a:r>
                <a:endParaRPr lang="zh-TW" altLang="en-US" sz="2600" dirty="0"/>
              </a:p>
            </p:txBody>
          </p:sp>
        </mc:Choice>
        <mc:Fallback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5536" y="116632"/>
                <a:ext cx="8568952" cy="6624736"/>
              </a:xfrm>
              <a:blipFill rotWithShape="1">
                <a:blip r:embed="rId3"/>
                <a:stretch>
                  <a:fillRect l="-1849" t="-110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92618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251520" y="116632"/>
                <a:ext cx="8712968" cy="6624736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altLang="zh-TW" sz="2400" b="1" u="sng" dirty="0" smtClean="0"/>
                  <a:t>Proof 3.5 </a:t>
                </a:r>
                <a:r>
                  <a:rPr lang="en-US" altLang="zh-TW" sz="2400" dirty="0" smtClean="0"/>
                  <a:t>    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sz="24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altLang="zh-TW" sz="2400" i="1">
                            <a:latin typeface="Cambria Math"/>
                          </a:rPr>
                          <m:t>𝑧</m:t>
                        </m:r>
                        <m:r>
                          <a:rPr lang="en-US" altLang="zh-TW" sz="2400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altLang="zh-TW" sz="2400" i="1">
                            <a:latin typeface="Cambria Math"/>
                          </a:rPr>
                          <m:t>𝑡</m:t>
                        </m:r>
                      </m:sub>
                      <m:sup/>
                    </m:sSubSup>
                    <m:r>
                      <a:rPr lang="en-US" altLang="zh-TW" sz="2400" i="1">
                        <a:latin typeface="Cambria Math"/>
                        <a:ea typeface="Cambria Math"/>
                      </a:rPr>
                      <m:t>≥</m:t>
                    </m:r>
                    <m:sSubSup>
                      <m:sSubSupPr>
                        <m:ctrlPr>
                          <a:rPr lang="en-US" altLang="zh-TW" sz="2400" i="1">
                            <a:latin typeface="Cambria Math"/>
                            <a:ea typeface="Cambria Math"/>
                          </a:rPr>
                        </m:ctrlPr>
                      </m:sSubSupPr>
                      <m:e>
                        <m:r>
                          <a:rPr lang="en-US" altLang="zh-TW" sz="2400" i="1">
                            <a:latin typeface="Cambria Math"/>
                            <a:ea typeface="Cambria Math"/>
                          </a:rPr>
                          <m:t>𝑘</m:t>
                        </m:r>
                      </m:e>
                      <m:sub>
                        <m:r>
                          <a:rPr lang="en-US" altLang="zh-TW" sz="2400" i="1">
                            <a:latin typeface="Cambria Math"/>
                            <a:ea typeface="Cambria Math"/>
                          </a:rPr>
                          <m:t>𝑡</m:t>
                        </m:r>
                      </m:sub>
                      <m:sup>
                        <m:r>
                          <a:rPr lang="en-US" altLang="zh-TW" sz="2400" i="1">
                            <a:latin typeface="Cambria Math"/>
                            <a:ea typeface="Cambria Math"/>
                          </a:rPr>
                          <m:t>𝑃</m:t>
                        </m:r>
                      </m:sup>
                    </m:sSubSup>
                    <m:r>
                      <a:rPr lang="en-US" altLang="zh-TW" sz="2400" i="1">
                        <a:latin typeface="Cambria Math"/>
                        <a:ea typeface="Cambria Math"/>
                      </a:rPr>
                      <m:t>   </m:t>
                    </m:r>
                    <m:r>
                      <a:rPr lang="en-US" altLang="zh-TW" sz="2400" i="1">
                        <a:latin typeface="Cambria Math"/>
                        <a:ea typeface="Cambria Math"/>
                      </a:rPr>
                      <m:t>⟹</m:t>
                    </m:r>
                  </m:oMath>
                </a14:m>
                <a:r>
                  <a:rPr lang="zh-TW" altLang="en-US" sz="2400" dirty="0"/>
                  <a:t> </a:t>
                </a:r>
                <a:r>
                  <a:rPr lang="zh-TW" altLang="en-US" sz="24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/>
                            <a:ea typeface="Cambria Math"/>
                          </a:rPr>
                          <m:t>𝑏</m:t>
                        </m:r>
                      </m:e>
                      <m:sub>
                        <m:r>
                          <a:rPr lang="en-US" altLang="zh-TW" sz="2400" i="1">
                            <a:latin typeface="Cambria Math"/>
                            <a:ea typeface="Cambria Math"/>
                          </a:rPr>
                          <m:t>𝑃</m:t>
                        </m:r>
                        <m:r>
                          <a:rPr lang="en-US" altLang="zh-TW" sz="2400" i="1">
                            <a:latin typeface="Cambria Math"/>
                            <a:ea typeface="Cambria Math"/>
                          </a:rPr>
                          <m:t>𝐶</m:t>
                        </m:r>
                        <m:r>
                          <a:rPr lang="en-US" altLang="zh-TW" sz="2400" i="1">
                            <a:latin typeface="Cambria Math"/>
                            <a:ea typeface="Cambria Math"/>
                          </a:rPr>
                          <m:t>𝐵</m:t>
                        </m:r>
                      </m:sub>
                    </m:sSub>
                    <m:r>
                      <a:rPr lang="en-US" altLang="zh-TW" sz="2400" i="1">
                        <a:latin typeface="Cambria Math"/>
                        <a:ea typeface="Cambria Math"/>
                      </a:rPr>
                      <m:t>(</m:t>
                    </m:r>
                    <m:sSubSup>
                      <m:sSubSupPr>
                        <m:ctrlPr>
                          <a:rPr lang="en-US" altLang="zh-TW" sz="2400" i="1">
                            <a:latin typeface="Cambria Math"/>
                            <a:ea typeface="Cambria Math"/>
                          </a:rPr>
                        </m:ctrlPr>
                      </m:sSubSupPr>
                      <m:e>
                        <m:r>
                          <a:rPr lang="en-US" altLang="zh-TW" sz="2400" i="1">
                            <a:latin typeface="Cambria Math"/>
                            <a:ea typeface="Cambria Math"/>
                          </a:rPr>
                          <m:t>𝑉</m:t>
                        </m:r>
                      </m:e>
                      <m:sub>
                        <m:r>
                          <a:rPr lang="en-US" altLang="zh-TW" sz="2400" i="1">
                            <a:latin typeface="Cambria Math"/>
                            <a:ea typeface="Cambria Math"/>
                          </a:rPr>
                          <m:t>𝑡</m:t>
                        </m:r>
                      </m:sub>
                      <m:sup/>
                    </m:sSubSup>
                    <m:r>
                      <a:rPr lang="en-US" altLang="zh-TW" sz="2400" i="1">
                        <a:latin typeface="Cambria Math"/>
                        <a:ea typeface="Cambria Math"/>
                      </a:rPr>
                      <m:t>,</m:t>
                    </m:r>
                    <m:r>
                      <a:rPr lang="en-US" altLang="zh-TW" sz="2400" i="1">
                        <a:latin typeface="Cambria Math"/>
                        <a:ea typeface="Cambria Math"/>
                      </a:rPr>
                      <m:t>𝑡</m:t>
                    </m:r>
                    <m:r>
                      <a:rPr lang="en-US" altLang="zh-TW" sz="2400" i="1">
                        <a:latin typeface="Cambria Math"/>
                        <a:ea typeface="Cambria Math"/>
                      </a:rPr>
                      <m:t>)≤</m:t>
                    </m:r>
                    <m:sSub>
                      <m:sSubPr>
                        <m:ctrlPr>
                          <a:rPr lang="en-US" altLang="zh-TW" sz="24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/>
                            <a:ea typeface="Cambria Math"/>
                          </a:rPr>
                          <m:t>𝑏</m:t>
                        </m:r>
                      </m:e>
                      <m:sub>
                        <m:r>
                          <a:rPr lang="en-US" altLang="zh-TW" sz="2400" i="1">
                            <a:latin typeface="Cambria Math"/>
                            <a:ea typeface="Cambria Math"/>
                          </a:rPr>
                          <m:t>𝐶𝐵</m:t>
                        </m:r>
                      </m:sub>
                    </m:sSub>
                    <m:r>
                      <a:rPr lang="en-US" altLang="zh-TW" sz="2400" i="1">
                        <a:latin typeface="Cambria Math"/>
                        <a:ea typeface="Cambria Math"/>
                      </a:rPr>
                      <m:t>(</m:t>
                    </m:r>
                    <m:sSubSup>
                      <m:sSubSupPr>
                        <m:ctrlPr>
                          <a:rPr lang="en-US" altLang="zh-TW" sz="2400" i="1">
                            <a:latin typeface="Cambria Math"/>
                            <a:ea typeface="Cambria Math"/>
                          </a:rPr>
                        </m:ctrlPr>
                      </m:sSubSupPr>
                      <m:e>
                        <m:r>
                          <a:rPr lang="en-US" altLang="zh-TW" sz="2400" i="1">
                            <a:latin typeface="Cambria Math"/>
                            <a:ea typeface="Cambria Math"/>
                          </a:rPr>
                          <m:t>𝑉</m:t>
                        </m:r>
                      </m:e>
                      <m:sub>
                        <m:r>
                          <a:rPr lang="en-US" altLang="zh-TW" sz="2400" i="1">
                            <a:latin typeface="Cambria Math"/>
                            <a:ea typeface="Cambria Math"/>
                          </a:rPr>
                          <m:t>𝑡</m:t>
                        </m:r>
                      </m:sub>
                      <m:sup/>
                    </m:sSubSup>
                    <m:r>
                      <a:rPr lang="en-US" altLang="zh-TW" sz="2400" i="1">
                        <a:latin typeface="Cambria Math"/>
                        <a:ea typeface="Cambria Math"/>
                      </a:rPr>
                      <m:t>,</m:t>
                    </m:r>
                    <m:r>
                      <a:rPr lang="en-US" altLang="zh-TW" sz="2400" i="1">
                        <a:latin typeface="Cambria Math"/>
                        <a:ea typeface="Cambria Math"/>
                      </a:rPr>
                      <m:t>𝑡</m:t>
                    </m:r>
                    <m:r>
                      <a:rPr lang="en-US" altLang="zh-TW" sz="2400" i="1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en-US" altLang="zh-TW" sz="2400" b="1" u="sng" dirty="0" smtClean="0"/>
                  <a:t> </a:t>
                </a:r>
              </a:p>
              <a:p>
                <a:pPr marL="0" indent="0">
                  <a:buNone/>
                </a:pPr>
                <a:endParaRPr lang="en-US" altLang="zh-TW" sz="2400" b="1" u="sng" dirty="0"/>
              </a:p>
              <a:p>
                <a:pPr marL="0" indent="0">
                  <a:buNone/>
                </a:pPr>
                <a:r>
                  <a:rPr lang="en-US" altLang="zh-TW" sz="2400" dirty="0" smtClean="0"/>
                  <a:t>      If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/>
                            <a:ea typeface="Cambria Math"/>
                          </a:rPr>
                          <m:t>𝑏</m:t>
                        </m:r>
                      </m:e>
                      <m:sub>
                        <m:r>
                          <a:rPr lang="en-US" altLang="zh-TW" sz="2400" i="1">
                            <a:latin typeface="Cambria Math"/>
                            <a:ea typeface="Cambria Math"/>
                          </a:rPr>
                          <m:t>𝐶𝐵</m:t>
                        </m:r>
                      </m:sub>
                    </m:sSub>
                    <m:r>
                      <a:rPr lang="en-US" altLang="zh-TW" sz="2400" i="1">
                        <a:latin typeface="Cambria Math"/>
                        <a:ea typeface="Cambria Math"/>
                      </a:rPr>
                      <m:t>(</m:t>
                    </m:r>
                    <m:sSubSup>
                      <m:sSubSupPr>
                        <m:ctrlPr>
                          <a:rPr lang="en-US" altLang="zh-TW" sz="24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altLang="zh-TW" sz="2400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altLang="zh-TW" sz="2400" i="1">
                            <a:latin typeface="Cambria Math"/>
                          </a:rPr>
                          <m:t>𝑡</m:t>
                        </m:r>
                      </m:sub>
                      <m:sup/>
                    </m:sSubSup>
                    <m:r>
                      <a:rPr lang="en-US" altLang="zh-TW" sz="2400" i="1">
                        <a:latin typeface="Cambria Math"/>
                        <a:ea typeface="Cambria Math"/>
                      </a:rPr>
                      <m:t>,</m:t>
                    </m:r>
                    <m:r>
                      <a:rPr lang="en-US" altLang="zh-TW" sz="2400" i="1">
                        <a:latin typeface="Cambria Math"/>
                        <a:ea typeface="Cambria Math"/>
                      </a:rPr>
                      <m:t>𝑡</m:t>
                    </m:r>
                    <m:r>
                      <a:rPr lang="en-US" altLang="zh-TW" sz="2400" i="1">
                        <a:latin typeface="Cambria Math"/>
                        <a:ea typeface="Cambria Math"/>
                      </a:rPr>
                      <m:t>)</m:t>
                    </m:r>
                    <m:sSub>
                      <m:sSubPr>
                        <m:ctrlPr>
                          <a:rPr lang="en-US" altLang="zh-TW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/>
                          </a:rPr>
                          <m:t>&lt;</m:t>
                        </m:r>
                        <m:r>
                          <a:rPr lang="en-US" altLang="zh-TW" sz="2400" i="1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altLang="zh-TW" sz="2400" i="1">
                            <a:latin typeface="Cambria Math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altLang="zh-TW" sz="2400" dirty="0" smtClean="0"/>
                  <a:t>,</a:t>
                </a:r>
                <a:r>
                  <a:rPr lang="en-US" altLang="zh-TW" sz="2400" dirty="0"/>
                  <a:t>  </a:t>
                </a:r>
                <a:r>
                  <a:rPr lang="en-US" altLang="zh-TW" sz="2400" dirty="0" smtClean="0"/>
                  <a:t>then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/>
                            <a:ea typeface="Cambria Math"/>
                          </a:rPr>
                          <m:t>𝑏</m:t>
                        </m:r>
                      </m:e>
                      <m:sub>
                        <m:r>
                          <a:rPr lang="en-US" altLang="zh-TW" sz="2400" i="1">
                            <a:latin typeface="Cambria Math"/>
                            <a:ea typeface="Cambria Math"/>
                          </a:rPr>
                          <m:t>𝑃𝐶𝐵</m:t>
                        </m:r>
                      </m:sub>
                    </m:sSub>
                    <m:r>
                      <a:rPr lang="en-US" altLang="zh-TW" sz="2400" i="1">
                        <a:latin typeface="Cambria Math"/>
                        <a:ea typeface="Cambria Math"/>
                      </a:rPr>
                      <m:t>(</m:t>
                    </m:r>
                    <m:sSubSup>
                      <m:sSubSupPr>
                        <m:ctrlPr>
                          <a:rPr lang="en-US" altLang="zh-TW" sz="24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altLang="zh-TW" sz="2400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altLang="zh-TW" sz="2400" i="1">
                            <a:latin typeface="Cambria Math"/>
                          </a:rPr>
                          <m:t>𝑡</m:t>
                        </m:r>
                      </m:sub>
                      <m:sup/>
                    </m:sSubSup>
                    <m:r>
                      <a:rPr lang="en-US" altLang="zh-TW" sz="2400" i="1">
                        <a:latin typeface="Cambria Math"/>
                        <a:ea typeface="Cambria Math"/>
                      </a:rPr>
                      <m:t>,</m:t>
                    </m:r>
                    <m:r>
                      <a:rPr lang="en-US" altLang="zh-TW" sz="2400" i="1">
                        <a:latin typeface="Cambria Math"/>
                        <a:ea typeface="Cambria Math"/>
                      </a:rPr>
                      <m:t>𝑡</m:t>
                    </m:r>
                    <m:r>
                      <a:rPr lang="en-US" altLang="zh-TW" sz="2400" i="1">
                        <a:latin typeface="Cambria Math"/>
                        <a:ea typeface="Cambria Math"/>
                      </a:rPr>
                      <m:t>)</m:t>
                    </m:r>
                    <m:sSub>
                      <m:sSubPr>
                        <m:ctrlPr>
                          <a:rPr lang="en-US" altLang="zh-TW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/>
                          </a:rPr>
                          <m:t>&lt;</m:t>
                        </m:r>
                        <m:r>
                          <a:rPr lang="en-US" altLang="zh-TW" sz="2400" i="1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altLang="zh-TW" sz="2400" i="1">
                            <a:latin typeface="Cambria Math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altLang="zh-TW" sz="2400" dirty="0"/>
                  <a:t> </a:t>
                </a:r>
                <a:r>
                  <a:rPr lang="en-US" altLang="zh-TW" sz="2400" dirty="0" smtClean="0"/>
                  <a:t>.  </a:t>
                </a:r>
              </a:p>
              <a:p>
                <a:pPr marL="0" indent="0">
                  <a:buNone/>
                </a:pPr>
                <a:endParaRPr lang="en-US" altLang="zh-TW" sz="2400" dirty="0"/>
              </a:p>
              <a:p>
                <a:pPr marL="0" indent="0">
                  <a:buNone/>
                </a:pPr>
                <a:r>
                  <a:rPr lang="en-US" altLang="zh-TW" sz="2400" dirty="0" smtClean="0"/>
                  <a:t>     </a:t>
                </a:r>
              </a:p>
              <a:p>
                <a:pPr marL="0" indent="0">
                  <a:buNone/>
                </a:pPr>
                <a:r>
                  <a:rPr lang="en-US" altLang="zh-TW" sz="2400" dirty="0"/>
                  <a:t> </a:t>
                </a:r>
                <a:r>
                  <a:rPr lang="en-US" altLang="zh-TW" sz="2400" dirty="0" smtClean="0"/>
                  <a:t>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2400" i="1" dirty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altLang="zh-TW" sz="2400" b="0" i="1" dirty="0" smtClean="0">
                            <a:latin typeface="Cambria Math"/>
                          </a:rPr>
                          <m:t>𝑃𝐶𝐵</m:t>
                        </m:r>
                      </m:sub>
                    </m:sSub>
                    <m:d>
                      <m:dPr>
                        <m:ctrlPr>
                          <a:rPr lang="en-US" altLang="zh-TW" sz="2400" i="1" dirty="0">
                            <a:latin typeface="Cambria Math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altLang="zh-TW" sz="2400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altLang="zh-TW" sz="2400" i="1"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/>
                              </a:rPr>
                              <m:t>𝑡</m:t>
                            </m:r>
                          </m:sub>
                          <m:sup/>
                        </m:sSubSup>
                        <m:r>
                          <a:rPr lang="en-US" altLang="zh-TW" sz="2400" i="1">
                            <a:latin typeface="Cambria Math"/>
                          </a:rPr>
                          <m:t>,</m:t>
                        </m:r>
                        <m:sSubSup>
                          <m:sSubSupPr>
                            <m:ctrlPr>
                              <a:rPr lang="en-US" altLang="zh-TW" sz="2400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altLang="zh-TW" sz="2400" i="1">
                                <a:latin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/>
                              </a:rPr>
                              <m:t>𝑡</m:t>
                            </m:r>
                          </m:sub>
                          <m:sup/>
                        </m:sSubSup>
                        <m:r>
                          <a:rPr lang="en-US" altLang="zh-TW" sz="2400" i="1">
                            <a:latin typeface="Cambria Math"/>
                          </a:rPr>
                          <m:t>,</m:t>
                        </m:r>
                        <m:r>
                          <a:rPr lang="en-US" altLang="zh-TW" sz="2400" i="1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altLang="zh-TW" sz="2400" i="1">
                        <a:latin typeface="Cambria Math"/>
                        <a:ea typeface="Cambria Math"/>
                      </a:rPr>
                      <m:t>≥</m:t>
                    </m:r>
                    <m:sSub>
                      <m:sSubPr>
                        <m:ctrlPr>
                          <a:rPr lang="en-US" altLang="zh-TW" sz="24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2400" i="1" dirty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altLang="zh-TW" sz="2400" b="0" i="1" dirty="0" smtClean="0">
                            <a:latin typeface="Cambria Math"/>
                          </a:rPr>
                          <m:t>𝐶𝐵</m:t>
                        </m:r>
                      </m:sub>
                    </m:sSub>
                    <m:d>
                      <m:dPr>
                        <m:ctrlPr>
                          <a:rPr lang="en-US" altLang="zh-TW" sz="2400" i="1" dirty="0">
                            <a:latin typeface="Cambria Math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altLang="zh-TW" sz="2400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altLang="zh-TW" sz="2400" i="1"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/>
                              </a:rPr>
                              <m:t>𝑡</m:t>
                            </m:r>
                          </m:sub>
                          <m:sup/>
                        </m:sSubSup>
                        <m:r>
                          <a:rPr lang="en-US" altLang="zh-TW" sz="2400" i="1">
                            <a:latin typeface="Cambria Math"/>
                          </a:rPr>
                          <m:t>,</m:t>
                        </m:r>
                        <m:sSubSup>
                          <m:sSubSupPr>
                            <m:ctrlPr>
                              <a:rPr lang="en-US" altLang="zh-TW" sz="2400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altLang="zh-TW" sz="2400" i="1">
                                <a:latin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/>
                              </a:rPr>
                              <m:t>𝑡</m:t>
                            </m:r>
                          </m:sub>
                          <m:sup/>
                        </m:sSubSup>
                        <m:r>
                          <a:rPr lang="en-US" altLang="zh-TW" sz="2400" i="1">
                            <a:latin typeface="Cambria Math"/>
                          </a:rPr>
                          <m:t>,</m:t>
                        </m:r>
                        <m:r>
                          <a:rPr lang="en-US" altLang="zh-TW" sz="2400" i="1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altLang="zh-TW" sz="2400" i="1">
                        <a:latin typeface="Cambria Math"/>
                        <a:ea typeface="Cambria Math"/>
                      </a:rPr>
                      <m:t>&gt;</m:t>
                    </m:r>
                  </m:oMath>
                </a14:m>
                <a:r>
                  <a:rPr lang="en-US" altLang="zh-TW" sz="24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400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TW" sz="2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zh-TW" sz="2400" b="0" i="1" smtClean="0">
                                <a:latin typeface="Cambria Math"/>
                              </a:rPr>
                              <m:t>𝑧</m:t>
                            </m:r>
                            <m:sSubSup>
                              <m:sSubSupPr>
                                <m:ctrlPr>
                                  <a:rPr lang="en-US" altLang="zh-TW" sz="2400" i="1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altLang="zh-TW" sz="2400" i="1">
                                    <a:latin typeface="Cambria Math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en-US" altLang="zh-TW" sz="2400" i="1">
                                    <a:latin typeface="Cambria Math"/>
                                  </a:rPr>
                                  <m:t>𝑡</m:t>
                                </m:r>
                              </m:sub>
                              <m:sup/>
                            </m:sSubSup>
                            <m:r>
                              <a:rPr lang="en-US" altLang="zh-TW" sz="2400" b="0" i="1" smtClean="0">
                                <a:latin typeface="Cambria Math"/>
                              </a:rPr>
                              <m:t>−</m:t>
                            </m:r>
                            <m:sSubSup>
                              <m:sSubSupPr>
                                <m:ctrlPr>
                                  <a:rPr lang="en-US" altLang="zh-TW" sz="2400" i="1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altLang="zh-TW" sz="2400" i="1">
                                    <a:latin typeface="Cambria Math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en-US" altLang="zh-TW" sz="2400" i="1">
                                    <a:latin typeface="Cambria Math"/>
                                  </a:rPr>
                                  <m:t>𝑡</m:t>
                                </m:r>
                              </m:sub>
                              <m:sup/>
                            </m:sSubSup>
                          </m:e>
                        </m:d>
                      </m:e>
                      <m:sup>
                        <m:r>
                          <a:rPr lang="en-US" altLang="zh-TW" sz="2400" i="1">
                            <a:latin typeface="Cambria Math"/>
                          </a:rPr>
                          <m:t>+</m:t>
                        </m:r>
                      </m:sup>
                    </m:sSup>
                  </m:oMath>
                </a14:m>
                <a:endParaRPr lang="en-US" altLang="zh-TW" sz="2400" dirty="0"/>
              </a:p>
              <a:p>
                <a:pPr marL="0" indent="0">
                  <a:buNone/>
                </a:pPr>
                <a:r>
                  <a:rPr lang="en-US" altLang="zh-TW" sz="2400" dirty="0"/>
                  <a:t> </a:t>
                </a:r>
                <a:r>
                  <a:rPr lang="en-US" altLang="zh-TW" sz="2400" dirty="0"/>
                  <a:t>                                                        </a:t>
                </a:r>
                <a:r>
                  <a:rPr lang="en-US" altLang="zh-TW" sz="2400" dirty="0" smtClean="0"/>
                  <a:t>    </a:t>
                </a:r>
                <a14:m>
                  <m:oMath xmlns:m="http://schemas.openxmlformats.org/officeDocument/2006/math">
                    <m:r>
                      <a:rPr lang="en-US" altLang="zh-TW" sz="2400" i="1">
                        <a:latin typeface="Cambria Math"/>
                        <a:ea typeface="Cambria Math"/>
                      </a:rPr>
                      <m:t>≥</m:t>
                    </m:r>
                    <m:r>
                      <a:rPr lang="en-US" altLang="zh-TW" sz="2400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altLang="zh-TW" sz="2400" i="1">
                        <a:latin typeface="Cambria Math"/>
                      </a:rPr>
                      <m:t>𝑧</m:t>
                    </m:r>
                    <m:sSubSup>
                      <m:sSubSupPr>
                        <m:ctrlPr>
                          <a:rPr lang="en-US" altLang="zh-TW" sz="24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altLang="zh-TW" sz="2400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altLang="zh-TW" sz="2400" i="1">
                            <a:latin typeface="Cambria Math"/>
                          </a:rPr>
                          <m:t>𝑡</m:t>
                        </m:r>
                      </m:sub>
                      <m:sup/>
                    </m:sSubSup>
                    <m:r>
                      <a:rPr lang="en-US" altLang="zh-TW" sz="2400" i="1">
                        <a:latin typeface="Cambria Math"/>
                      </a:rPr>
                      <m:t>−</m:t>
                    </m:r>
                    <m:sSubSup>
                      <m:sSubSupPr>
                        <m:ctrlPr>
                          <a:rPr lang="en-US" altLang="zh-TW" sz="24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altLang="zh-TW" sz="2400" i="1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altLang="zh-TW" sz="2400" i="1">
                            <a:latin typeface="Cambria Math"/>
                          </a:rPr>
                          <m:t>𝑡</m:t>
                        </m:r>
                      </m:sub>
                      <m:sup/>
                    </m:sSubSup>
                  </m:oMath>
                </a14:m>
                <a:endParaRPr lang="en-US" altLang="zh-TW" sz="2400" dirty="0"/>
              </a:p>
              <a:p>
                <a:pPr marL="0" indent="0">
                  <a:buNone/>
                </a:pPr>
                <a:r>
                  <a:rPr lang="en-US" altLang="zh-TW" sz="2400" dirty="0"/>
                  <a:t> </a:t>
                </a:r>
                <a:r>
                  <a:rPr lang="en-US" altLang="zh-TW" sz="2400" dirty="0"/>
                  <a:t>                                                       </a:t>
                </a:r>
                <a:r>
                  <a:rPr lang="en-US" altLang="zh-TW" sz="2400" dirty="0" smtClean="0"/>
                  <a:t>     </a:t>
                </a:r>
                <a14:m>
                  <m:oMath xmlns:m="http://schemas.openxmlformats.org/officeDocument/2006/math">
                    <m:r>
                      <a:rPr lang="en-US" altLang="zh-TW" sz="2400" i="1">
                        <a:latin typeface="Cambria Math"/>
                      </a:rPr>
                      <m:t>=</m:t>
                    </m:r>
                  </m:oMath>
                </a14:m>
                <a:r>
                  <a:rPr lang="zh-TW" altLang="en-US" sz="2400" dirty="0"/>
                  <a:t>  </a:t>
                </a:r>
                <a:r>
                  <a:rPr lang="zh-TW" altLang="en-US" sz="2400" dirty="0" smtClean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sz="24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altLang="zh-TW" sz="2400" b="0" i="1" smtClean="0">
                            <a:latin typeface="Cambria Math"/>
                          </a:rPr>
                          <m:t>𝑧</m:t>
                        </m:r>
                        <m:r>
                          <a:rPr lang="en-US" altLang="zh-TW" sz="2400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altLang="zh-TW" sz="2400" i="1">
                            <a:latin typeface="Cambria Math"/>
                          </a:rPr>
                          <m:t>𝑡</m:t>
                        </m:r>
                      </m:sub>
                      <m:sup/>
                    </m:sSubSup>
                    <m:r>
                      <a:rPr lang="en-US" altLang="zh-TW" sz="2400" i="1">
                        <a:latin typeface="Cambria Math"/>
                        <a:ea typeface="Cambria Math"/>
                      </a:rPr>
                      <m:t>∨</m:t>
                    </m:r>
                    <m:sSubSup>
                      <m:sSubSupPr>
                        <m:ctrlPr>
                          <a:rPr lang="en-US" altLang="zh-TW" sz="2400" i="1">
                            <a:latin typeface="Cambria Math"/>
                            <a:ea typeface="Cambria Math"/>
                          </a:rPr>
                        </m:ctrlPr>
                      </m:sSubSupPr>
                      <m:e>
                        <m:r>
                          <a:rPr lang="en-US" altLang="zh-TW" sz="2400" i="1">
                            <a:latin typeface="Cambria Math"/>
                            <a:ea typeface="Cambria Math"/>
                          </a:rPr>
                          <m:t>𝑘</m:t>
                        </m:r>
                      </m:e>
                      <m:sub>
                        <m:r>
                          <a:rPr lang="en-US" altLang="zh-TW" sz="2400" i="1">
                            <a:latin typeface="Cambria Math"/>
                            <a:ea typeface="Cambria Math"/>
                          </a:rPr>
                          <m:t>𝑡</m:t>
                        </m:r>
                      </m:sub>
                      <m:sup>
                        <m:r>
                          <a:rPr lang="en-US" altLang="zh-TW" sz="2400" i="1">
                            <a:latin typeface="Cambria Math"/>
                            <a:ea typeface="Cambria Math"/>
                          </a:rPr>
                          <m:t>𝑃</m:t>
                        </m:r>
                      </m:sup>
                    </m:sSubSup>
                    <m:r>
                      <a:rPr lang="en-US" altLang="zh-TW" sz="2400" b="0" i="1" smtClean="0">
                        <a:latin typeface="Cambria Math"/>
                        <a:ea typeface="Cambria Math"/>
                      </a:rPr>
                      <m:t>−</m:t>
                    </m:r>
                    <m:sSubSup>
                      <m:sSubSupPr>
                        <m:ctrlPr>
                          <a:rPr lang="en-US" altLang="zh-TW" sz="24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altLang="zh-TW" sz="2400" i="1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altLang="zh-TW" sz="2400" i="1">
                            <a:latin typeface="Cambria Math"/>
                          </a:rPr>
                          <m:t>𝑡</m:t>
                        </m:r>
                      </m:sub>
                      <m:sup/>
                    </m:sSubSup>
                  </m:oMath>
                </a14:m>
                <a:endParaRPr lang="en-US" altLang="zh-TW" sz="2400" dirty="0"/>
              </a:p>
              <a:p>
                <a:pPr marL="0" indent="0">
                  <a:buNone/>
                </a:pPr>
                <a:endParaRPr lang="en-US" altLang="zh-TW" sz="2400" dirty="0" smtClean="0"/>
              </a:p>
              <a:p>
                <a:pPr marL="0" indent="0">
                  <a:buNone/>
                </a:pPr>
                <a:r>
                  <a:rPr lang="en-US" altLang="zh-TW" sz="2400" dirty="0"/>
                  <a:t> </a:t>
                </a:r>
                <a:r>
                  <a:rPr lang="en-US" altLang="zh-TW" sz="2400" dirty="0" smtClean="0"/>
                  <a:t>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2400" i="1" dirty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altLang="zh-TW" sz="2400" b="0" i="1" dirty="0" smtClean="0">
                            <a:latin typeface="Cambria Math"/>
                          </a:rPr>
                          <m:t>𝑃𝐶𝐵</m:t>
                        </m:r>
                      </m:sub>
                    </m:sSub>
                    <m:d>
                      <m:dPr>
                        <m:ctrlPr>
                          <a:rPr lang="en-US" altLang="zh-TW" sz="2400" i="1" dirty="0">
                            <a:latin typeface="Cambria Math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altLang="zh-TW" sz="2400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altLang="zh-TW" sz="2400" i="1"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/>
                              </a:rPr>
                              <m:t>𝑡</m:t>
                            </m:r>
                          </m:sub>
                          <m:sup/>
                        </m:sSubSup>
                        <m:r>
                          <a:rPr lang="en-US" altLang="zh-TW" sz="2400" i="1">
                            <a:latin typeface="Cambria Math"/>
                          </a:rPr>
                          <m:t>,</m:t>
                        </m:r>
                        <m:sSubSup>
                          <m:sSubSupPr>
                            <m:ctrlPr>
                              <a:rPr lang="en-US" altLang="zh-TW" sz="2400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altLang="zh-TW" sz="2400" i="1">
                                <a:latin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/>
                              </a:rPr>
                              <m:t>𝑡</m:t>
                            </m:r>
                          </m:sub>
                          <m:sup/>
                        </m:sSubSup>
                        <m:r>
                          <a:rPr lang="en-US" altLang="zh-TW" sz="2400" i="1">
                            <a:latin typeface="Cambria Math"/>
                          </a:rPr>
                          <m:t>,</m:t>
                        </m:r>
                        <m:r>
                          <a:rPr lang="en-US" altLang="zh-TW" sz="2400" i="1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altLang="zh-TW" sz="2400" i="1">
                        <a:latin typeface="Cambria Math"/>
                      </a:rPr>
                      <m:t>&gt;0 ,  </m:t>
                    </m:r>
                    <m:r>
                      <a:rPr lang="en-US" altLang="zh-TW" sz="2400" i="1">
                        <a:latin typeface="Cambria Math"/>
                        <a:ea typeface="Cambria Math"/>
                      </a:rPr>
                      <m:t>∀</m:t>
                    </m:r>
                    <m:r>
                      <a:rPr lang="en-US" altLang="zh-TW" sz="2400" i="1">
                        <a:latin typeface="Cambria Math"/>
                        <a:ea typeface="Cambria Math"/>
                      </a:rPr>
                      <m:t>𝑡</m:t>
                    </m:r>
                    <m:r>
                      <a:rPr lang="en-US" altLang="zh-TW" sz="2400" i="1">
                        <a:latin typeface="Cambria Math"/>
                        <a:ea typeface="Cambria Math"/>
                      </a:rPr>
                      <m:t>∈[0,</m:t>
                    </m:r>
                    <m:r>
                      <a:rPr lang="en-US" altLang="zh-TW" sz="2400" i="1">
                        <a:latin typeface="Cambria Math"/>
                        <a:ea typeface="Cambria Math"/>
                      </a:rPr>
                      <m:t>𝑇</m:t>
                    </m:r>
                    <m:r>
                      <a:rPr lang="en-US" altLang="zh-TW" sz="2400" i="1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zh-TW" altLang="en-US" sz="2400" dirty="0"/>
                  <a:t>  </a:t>
                </a:r>
                <a:endParaRPr lang="en-US" altLang="zh-TW" sz="2400" dirty="0"/>
              </a:p>
              <a:p>
                <a:pPr marL="0" indent="0">
                  <a:buNone/>
                </a:pPr>
                <a:r>
                  <a:rPr lang="en-US" altLang="zh-TW" sz="2400" dirty="0"/>
                  <a:t> </a:t>
                </a:r>
                <a:r>
                  <a:rPr lang="en-US" altLang="zh-TW" sz="2400" dirty="0"/>
                  <a:t>    </a:t>
                </a:r>
                <a:r>
                  <a:rPr lang="en-US" altLang="zh-TW" sz="2400" dirty="0" smtClean="0"/>
                  <a:t>Thus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2400" i="1" dirty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altLang="zh-TW" sz="2400" b="0" i="1" dirty="0" smtClean="0">
                            <a:latin typeface="Cambria Math"/>
                          </a:rPr>
                          <m:t>𝑃𝐶𝐵</m:t>
                        </m:r>
                      </m:sub>
                    </m:sSub>
                    <m:d>
                      <m:dPr>
                        <m:ctrlPr>
                          <a:rPr lang="en-US" altLang="zh-TW" sz="2400" i="1" dirty="0">
                            <a:latin typeface="Cambria Math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altLang="zh-TW" sz="2400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altLang="zh-TW" sz="2400" i="1"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/>
                              </a:rPr>
                              <m:t>𝑡</m:t>
                            </m:r>
                          </m:sub>
                          <m:sup/>
                        </m:sSubSup>
                        <m:r>
                          <a:rPr lang="en-US" altLang="zh-TW" sz="2400" i="1">
                            <a:latin typeface="Cambria Math"/>
                          </a:rPr>
                          <m:t>,</m:t>
                        </m:r>
                        <m:sSubSup>
                          <m:sSubSupPr>
                            <m:ctrlPr>
                              <a:rPr lang="en-US" altLang="zh-TW" sz="2400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altLang="zh-TW" sz="2400" i="1">
                                <a:latin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/>
                              </a:rPr>
                              <m:t>𝑡</m:t>
                            </m:r>
                          </m:sub>
                          <m:sup/>
                        </m:sSubSup>
                        <m:r>
                          <a:rPr lang="en-US" altLang="zh-TW" sz="2400" i="1">
                            <a:latin typeface="Cambria Math"/>
                          </a:rPr>
                          <m:t>,</m:t>
                        </m:r>
                        <m:r>
                          <a:rPr lang="en-US" altLang="zh-TW" sz="2400" i="1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altLang="zh-TW" sz="2400" i="1">
                        <a:latin typeface="Cambria Math"/>
                      </a:rPr>
                      <m:t>&gt;</m:t>
                    </m:r>
                  </m:oMath>
                </a14:m>
                <a:r>
                  <a:rPr lang="zh-TW" altLang="en-US" sz="24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400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TW" sz="2400" i="1">
                                <a:latin typeface="Cambria Math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altLang="zh-TW" sz="2400" i="1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altLang="zh-TW" sz="2400" i="1">
                                    <a:latin typeface="Cambria Math"/>
                                  </a:rPr>
                                  <m:t>𝑧</m:t>
                                </m:r>
                                <m:r>
                                  <a:rPr lang="en-US" altLang="zh-TW" sz="2400" i="1">
                                    <a:latin typeface="Cambria Math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en-US" altLang="zh-TW" sz="2400" i="1">
                                    <a:latin typeface="Cambria Math"/>
                                  </a:rPr>
                                  <m:t>𝑡</m:t>
                                </m:r>
                              </m:sub>
                              <m:sup/>
                            </m:sSubSup>
                            <m:r>
                              <a:rPr lang="en-US" altLang="zh-TW" sz="2400" i="1">
                                <a:latin typeface="Cambria Math"/>
                                <a:ea typeface="Cambria Math"/>
                              </a:rPr>
                              <m:t>∨</m:t>
                            </m:r>
                            <m:sSubSup>
                              <m:sSubSupPr>
                                <m:ctrlPr>
                                  <a:rPr lang="en-US" altLang="zh-TW" sz="2400" i="1">
                                    <a:latin typeface="Cambria Math"/>
                                    <a:ea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altLang="zh-TW" sz="2400" i="1">
                                    <a:latin typeface="Cambria Math"/>
                                    <a:ea typeface="Cambria Math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altLang="zh-TW" sz="2400" i="1">
                                    <a:latin typeface="Cambria Math"/>
                                    <a:ea typeface="Cambria Math"/>
                                  </a:rPr>
                                  <m:t>𝑡</m:t>
                                </m:r>
                              </m:sub>
                              <m:sup>
                                <m:r>
                                  <a:rPr lang="en-US" altLang="zh-TW" sz="2400" i="1">
                                    <a:latin typeface="Cambria Math"/>
                                    <a:ea typeface="Cambria Math"/>
                                  </a:rPr>
                                  <m:t>𝑃</m:t>
                                </m:r>
                              </m:sup>
                            </m:sSubSup>
                            <m:r>
                              <a:rPr lang="en-US" altLang="zh-TW" sz="2400" i="1"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sSubSup>
                              <m:sSubSupPr>
                                <m:ctrlPr>
                                  <a:rPr lang="en-US" altLang="zh-TW" sz="2400" i="1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altLang="zh-TW" sz="2400" i="1">
                                    <a:latin typeface="Cambria Math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en-US" altLang="zh-TW" sz="2400" i="1">
                                    <a:latin typeface="Cambria Math"/>
                                  </a:rPr>
                                  <m:t>𝑡</m:t>
                                </m:r>
                              </m:sub>
                              <m:sup/>
                            </m:sSubSup>
                          </m:e>
                        </m:d>
                      </m:e>
                      <m:sup>
                        <m:r>
                          <a:rPr lang="en-US" altLang="zh-TW" sz="2400" i="1">
                            <a:latin typeface="Cambria Math"/>
                          </a:rPr>
                          <m:t>+</m:t>
                        </m:r>
                      </m:sup>
                    </m:sSup>
                  </m:oMath>
                </a14:m>
                <a:endParaRPr lang="zh-TW" altLang="en-US" sz="2400" dirty="0"/>
              </a:p>
              <a:p>
                <a:pPr marL="0" indent="0">
                  <a:buNone/>
                </a:pPr>
                <a:endParaRPr lang="zh-TW" altLang="en-US" sz="2400" dirty="0"/>
              </a:p>
            </p:txBody>
          </p:sp>
        </mc:Choice>
        <mc:Fallback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1520" y="116632"/>
                <a:ext cx="8712968" cy="6624736"/>
              </a:xfrm>
              <a:blipFill rotWithShape="1">
                <a:blip r:embed="rId2"/>
                <a:stretch>
                  <a:fillRect l="-1049" t="-64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直線接點 3"/>
          <p:cNvCxnSpPr/>
          <p:nvPr/>
        </p:nvCxnSpPr>
        <p:spPr>
          <a:xfrm>
            <a:off x="971600" y="1484784"/>
            <a:ext cx="208177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字方塊 4"/>
          <p:cNvSpPr txBox="1"/>
          <p:nvPr/>
        </p:nvSpPr>
        <p:spPr>
          <a:xfrm>
            <a:off x="2915816" y="1484784"/>
            <a:ext cx="767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>
                <a:solidFill>
                  <a:srgbClr val="FF0000"/>
                </a:solidFill>
              </a:rPr>
              <a:t>i</a:t>
            </a:r>
            <a:r>
              <a:rPr lang="en-US" altLang="zh-TW" b="1" dirty="0" smtClean="0">
                <a:solidFill>
                  <a:srgbClr val="FF0000"/>
                </a:solidFill>
              </a:rPr>
              <a:t>n </a:t>
            </a:r>
            <a:r>
              <a:rPr lang="en-US" altLang="zh-TW" b="1" dirty="0">
                <a:solidFill>
                  <a:srgbClr val="FF0000"/>
                </a:solidFill>
              </a:rPr>
              <a:t>U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sp>
        <p:nvSpPr>
          <p:cNvPr id="6" name="手繪多邊形 5"/>
          <p:cNvSpPr/>
          <p:nvPr/>
        </p:nvSpPr>
        <p:spPr>
          <a:xfrm>
            <a:off x="4072729" y="2264899"/>
            <a:ext cx="1058779" cy="160491"/>
          </a:xfrm>
          <a:custGeom>
            <a:avLst/>
            <a:gdLst>
              <a:gd name="connsiteX0" fmla="*/ 0 w 1058779"/>
              <a:gd name="connsiteY0" fmla="*/ 144449 h 160491"/>
              <a:gd name="connsiteX1" fmla="*/ 497305 w 1058779"/>
              <a:gd name="connsiteY1" fmla="*/ 70 h 160491"/>
              <a:gd name="connsiteX2" fmla="*/ 1058779 w 1058779"/>
              <a:gd name="connsiteY2" fmla="*/ 160491 h 160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58779" h="160491">
                <a:moveTo>
                  <a:pt x="0" y="144449"/>
                </a:moveTo>
                <a:cubicBezTo>
                  <a:pt x="160421" y="70922"/>
                  <a:pt x="320842" y="-2604"/>
                  <a:pt x="497305" y="70"/>
                </a:cubicBezTo>
                <a:cubicBezTo>
                  <a:pt x="673768" y="2744"/>
                  <a:pt x="866273" y="81617"/>
                  <a:pt x="1058779" y="160491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文字方塊 6"/>
          <p:cNvSpPr txBox="1"/>
          <p:nvPr/>
        </p:nvSpPr>
        <p:spPr>
          <a:xfrm>
            <a:off x="4932040" y="1975812"/>
            <a:ext cx="767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>
                <a:solidFill>
                  <a:srgbClr val="FF0000"/>
                </a:solidFill>
              </a:rPr>
              <a:t>i</a:t>
            </a:r>
            <a:r>
              <a:rPr lang="en-US" altLang="zh-TW" b="1" dirty="0" smtClean="0">
                <a:solidFill>
                  <a:srgbClr val="FF0000"/>
                </a:solidFill>
              </a:rPr>
              <a:t>n </a:t>
            </a:r>
            <a:r>
              <a:rPr lang="en-US" altLang="zh-TW" b="1" dirty="0">
                <a:solidFill>
                  <a:srgbClr val="FF0000"/>
                </a:solidFill>
              </a:rPr>
              <a:t>U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5923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251520" y="116632"/>
                <a:ext cx="8712968" cy="6624736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altLang="zh-TW" sz="2400" b="1" u="sng" dirty="0" smtClean="0"/>
                  <a:t>Proof 3.5 </a:t>
                </a:r>
                <a:r>
                  <a:rPr lang="en-US" altLang="zh-TW" sz="2400" dirty="0" smtClean="0"/>
                  <a:t>    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sz="24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altLang="zh-TW" sz="2400" i="1">
                            <a:latin typeface="Cambria Math"/>
                          </a:rPr>
                          <m:t>𝑧</m:t>
                        </m:r>
                        <m:r>
                          <a:rPr lang="en-US" altLang="zh-TW" sz="2400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altLang="zh-TW" sz="2400" i="1">
                            <a:latin typeface="Cambria Math"/>
                          </a:rPr>
                          <m:t>𝑡</m:t>
                        </m:r>
                      </m:sub>
                      <m:sup/>
                    </m:sSubSup>
                    <m:r>
                      <a:rPr lang="en-US" altLang="zh-TW" sz="2400" b="0" i="1" smtClean="0">
                        <a:latin typeface="Cambria Math"/>
                      </a:rPr>
                      <m:t>&lt;</m:t>
                    </m:r>
                    <m:sSubSup>
                      <m:sSubSupPr>
                        <m:ctrlPr>
                          <a:rPr lang="en-US" altLang="zh-TW" sz="2400" i="1">
                            <a:latin typeface="Cambria Math"/>
                            <a:ea typeface="Cambria Math"/>
                          </a:rPr>
                        </m:ctrlPr>
                      </m:sSubSupPr>
                      <m:e>
                        <m:r>
                          <a:rPr lang="en-US" altLang="zh-TW" sz="2400" i="1">
                            <a:latin typeface="Cambria Math"/>
                            <a:ea typeface="Cambria Math"/>
                          </a:rPr>
                          <m:t>𝑘</m:t>
                        </m:r>
                      </m:e>
                      <m:sub>
                        <m:r>
                          <a:rPr lang="en-US" altLang="zh-TW" sz="2400" i="1">
                            <a:latin typeface="Cambria Math"/>
                            <a:ea typeface="Cambria Math"/>
                          </a:rPr>
                          <m:t>𝑡</m:t>
                        </m:r>
                      </m:sub>
                      <m:sup>
                        <m:r>
                          <a:rPr lang="en-US" altLang="zh-TW" sz="2400" i="1">
                            <a:latin typeface="Cambria Math"/>
                            <a:ea typeface="Cambria Math"/>
                          </a:rPr>
                          <m:t>𝑃</m:t>
                        </m:r>
                      </m:sup>
                    </m:sSubSup>
                    <m:r>
                      <a:rPr lang="en-US" altLang="zh-TW" sz="2400" i="1">
                        <a:latin typeface="Cambria Math"/>
                        <a:ea typeface="Cambria Math"/>
                      </a:rPr>
                      <m:t>   </m:t>
                    </m:r>
                    <m:r>
                      <a:rPr lang="en-US" altLang="zh-TW" sz="2400" i="1">
                        <a:latin typeface="Cambria Math"/>
                        <a:ea typeface="Cambria Math"/>
                      </a:rPr>
                      <m:t>⟹</m:t>
                    </m:r>
                  </m:oMath>
                </a14:m>
                <a:r>
                  <a:rPr lang="zh-TW" altLang="en-US" sz="2400" dirty="0"/>
                  <a:t> </a:t>
                </a:r>
                <a:r>
                  <a:rPr lang="zh-TW" altLang="en-US" sz="24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/>
                            <a:ea typeface="Cambria Math"/>
                          </a:rPr>
                          <m:t>𝑏</m:t>
                        </m:r>
                      </m:e>
                      <m:sub>
                        <m:r>
                          <a:rPr lang="en-US" altLang="zh-TW" sz="2400" i="1">
                            <a:latin typeface="Cambria Math"/>
                            <a:ea typeface="Cambria Math"/>
                          </a:rPr>
                          <m:t>𝑃</m:t>
                        </m:r>
                        <m:r>
                          <a:rPr lang="en-US" altLang="zh-TW" sz="2400" i="1">
                            <a:latin typeface="Cambria Math"/>
                            <a:ea typeface="Cambria Math"/>
                          </a:rPr>
                          <m:t>𝐶</m:t>
                        </m:r>
                        <m:r>
                          <a:rPr lang="en-US" altLang="zh-TW" sz="2400" i="1">
                            <a:latin typeface="Cambria Math"/>
                            <a:ea typeface="Cambria Math"/>
                          </a:rPr>
                          <m:t>𝐵</m:t>
                        </m:r>
                      </m:sub>
                    </m:sSub>
                    <m:r>
                      <a:rPr lang="en-US" altLang="zh-TW" sz="2400" i="1">
                        <a:latin typeface="Cambria Math"/>
                        <a:ea typeface="Cambria Math"/>
                      </a:rPr>
                      <m:t>(</m:t>
                    </m:r>
                    <m:sSubSup>
                      <m:sSubSupPr>
                        <m:ctrlPr>
                          <a:rPr lang="en-US" altLang="zh-TW" sz="2400" i="1">
                            <a:latin typeface="Cambria Math"/>
                            <a:ea typeface="Cambria Math"/>
                          </a:rPr>
                        </m:ctrlPr>
                      </m:sSubSupPr>
                      <m:e>
                        <m:r>
                          <a:rPr lang="en-US" altLang="zh-TW" sz="2400" i="1">
                            <a:latin typeface="Cambria Math"/>
                            <a:ea typeface="Cambria Math"/>
                          </a:rPr>
                          <m:t>𝑉</m:t>
                        </m:r>
                      </m:e>
                      <m:sub>
                        <m:r>
                          <a:rPr lang="en-US" altLang="zh-TW" sz="2400" i="1">
                            <a:latin typeface="Cambria Math"/>
                            <a:ea typeface="Cambria Math"/>
                          </a:rPr>
                          <m:t>𝑡</m:t>
                        </m:r>
                      </m:sub>
                      <m:sup/>
                    </m:sSubSup>
                    <m:r>
                      <a:rPr lang="en-US" altLang="zh-TW" sz="2400" i="1">
                        <a:latin typeface="Cambria Math"/>
                        <a:ea typeface="Cambria Math"/>
                      </a:rPr>
                      <m:t>,</m:t>
                    </m:r>
                    <m:r>
                      <a:rPr lang="en-US" altLang="zh-TW" sz="2400" i="1">
                        <a:latin typeface="Cambria Math"/>
                        <a:ea typeface="Cambria Math"/>
                      </a:rPr>
                      <m:t>𝑡</m:t>
                    </m:r>
                    <m:r>
                      <a:rPr lang="en-US" altLang="zh-TW" sz="2400" i="1">
                        <a:latin typeface="Cambria Math"/>
                        <a:ea typeface="Cambria Math"/>
                      </a:rPr>
                      <m:t>)≤</m:t>
                    </m:r>
                    <m:sSub>
                      <m:sSubPr>
                        <m:ctrlPr>
                          <a:rPr lang="en-US" altLang="zh-TW" sz="24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/>
                            <a:ea typeface="Cambria Math"/>
                          </a:rPr>
                          <m:t>𝑏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/>
                            <a:ea typeface="Cambria Math"/>
                          </a:rPr>
                          <m:t>𝑃</m:t>
                        </m:r>
                      </m:sub>
                    </m:sSub>
                    <m:r>
                      <a:rPr lang="en-US" altLang="zh-TW" sz="2400" i="1">
                        <a:latin typeface="Cambria Math"/>
                        <a:ea typeface="Cambria Math"/>
                      </a:rPr>
                      <m:t>(</m:t>
                    </m:r>
                    <m:sSubSup>
                      <m:sSubSupPr>
                        <m:ctrlPr>
                          <a:rPr lang="en-US" altLang="zh-TW" sz="2400" i="1">
                            <a:latin typeface="Cambria Math"/>
                            <a:ea typeface="Cambria Math"/>
                          </a:rPr>
                        </m:ctrlPr>
                      </m:sSubSupPr>
                      <m:e>
                        <m:r>
                          <a:rPr lang="en-US" altLang="zh-TW" sz="2400" i="1">
                            <a:latin typeface="Cambria Math"/>
                            <a:ea typeface="Cambria Math"/>
                          </a:rPr>
                          <m:t>𝑉</m:t>
                        </m:r>
                      </m:e>
                      <m:sub>
                        <m:r>
                          <a:rPr lang="en-US" altLang="zh-TW" sz="2400" i="1">
                            <a:latin typeface="Cambria Math"/>
                            <a:ea typeface="Cambria Math"/>
                          </a:rPr>
                          <m:t>𝑡</m:t>
                        </m:r>
                      </m:sub>
                      <m:sup/>
                    </m:sSubSup>
                    <m:r>
                      <a:rPr lang="en-US" altLang="zh-TW" sz="2400" i="1">
                        <a:latin typeface="Cambria Math"/>
                        <a:ea typeface="Cambria Math"/>
                      </a:rPr>
                      <m:t>,</m:t>
                    </m:r>
                    <m:r>
                      <a:rPr lang="en-US" altLang="zh-TW" sz="2400" i="1">
                        <a:latin typeface="Cambria Math"/>
                        <a:ea typeface="Cambria Math"/>
                      </a:rPr>
                      <m:t>𝑡</m:t>
                    </m:r>
                    <m:r>
                      <a:rPr lang="en-US" altLang="zh-TW" sz="2400" i="1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en-US" altLang="zh-TW" sz="2400" b="1" u="sng" dirty="0" smtClean="0"/>
                  <a:t> </a:t>
                </a:r>
              </a:p>
              <a:p>
                <a:pPr marL="0" indent="0">
                  <a:buNone/>
                </a:pPr>
                <a:endParaRPr lang="en-US" altLang="zh-TW" sz="2400" b="1" u="sng" dirty="0"/>
              </a:p>
              <a:p>
                <a:pPr marL="0" indent="0">
                  <a:buNone/>
                </a:pPr>
                <a:r>
                  <a:rPr lang="en-US" altLang="zh-TW" sz="2400" dirty="0" smtClean="0"/>
                  <a:t>      If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/>
                            <a:ea typeface="Cambria Math"/>
                          </a:rPr>
                          <m:t>𝑏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/>
                            <a:ea typeface="Cambria Math"/>
                          </a:rPr>
                          <m:t>𝑃</m:t>
                        </m:r>
                      </m:sub>
                    </m:sSub>
                    <m:r>
                      <a:rPr lang="en-US" altLang="zh-TW" sz="2400" i="1">
                        <a:latin typeface="Cambria Math"/>
                        <a:ea typeface="Cambria Math"/>
                      </a:rPr>
                      <m:t>(</m:t>
                    </m:r>
                    <m:sSubSup>
                      <m:sSubSupPr>
                        <m:ctrlPr>
                          <a:rPr lang="en-US" altLang="zh-TW" sz="24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altLang="zh-TW" sz="2400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altLang="zh-TW" sz="2400" i="1">
                            <a:latin typeface="Cambria Math"/>
                          </a:rPr>
                          <m:t>𝑡</m:t>
                        </m:r>
                      </m:sub>
                      <m:sup/>
                    </m:sSubSup>
                    <m:r>
                      <a:rPr lang="en-US" altLang="zh-TW" sz="2400" i="1">
                        <a:latin typeface="Cambria Math"/>
                        <a:ea typeface="Cambria Math"/>
                      </a:rPr>
                      <m:t>,</m:t>
                    </m:r>
                    <m:r>
                      <a:rPr lang="en-US" altLang="zh-TW" sz="2400" i="1">
                        <a:latin typeface="Cambria Math"/>
                        <a:ea typeface="Cambria Math"/>
                      </a:rPr>
                      <m:t>𝑡</m:t>
                    </m:r>
                    <m:r>
                      <a:rPr lang="en-US" altLang="zh-TW" sz="2400" i="1">
                        <a:latin typeface="Cambria Math"/>
                        <a:ea typeface="Cambria Math"/>
                      </a:rPr>
                      <m:t>)</m:t>
                    </m:r>
                    <m:sSub>
                      <m:sSubPr>
                        <m:ctrlPr>
                          <a:rPr lang="en-US" altLang="zh-TW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/>
                          </a:rPr>
                          <m:t>&lt;</m:t>
                        </m:r>
                        <m:r>
                          <a:rPr lang="en-US" altLang="zh-TW" sz="2400" i="1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altLang="zh-TW" sz="2400" i="1">
                            <a:latin typeface="Cambria Math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altLang="zh-TW" sz="2400" dirty="0" smtClean="0"/>
                  <a:t>,</a:t>
                </a:r>
                <a:r>
                  <a:rPr lang="en-US" altLang="zh-TW" sz="2400" dirty="0"/>
                  <a:t>  </a:t>
                </a:r>
                <a:r>
                  <a:rPr lang="en-US" altLang="zh-TW" sz="2400" dirty="0" smtClean="0"/>
                  <a:t>then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/>
                            <a:ea typeface="Cambria Math"/>
                          </a:rPr>
                          <m:t>𝑏</m:t>
                        </m:r>
                      </m:e>
                      <m:sub>
                        <m:r>
                          <a:rPr lang="en-US" altLang="zh-TW" sz="2400" i="1">
                            <a:latin typeface="Cambria Math"/>
                            <a:ea typeface="Cambria Math"/>
                          </a:rPr>
                          <m:t>𝑃𝐶𝐵</m:t>
                        </m:r>
                      </m:sub>
                    </m:sSub>
                    <m:r>
                      <a:rPr lang="en-US" altLang="zh-TW" sz="2400" i="1">
                        <a:latin typeface="Cambria Math"/>
                        <a:ea typeface="Cambria Math"/>
                      </a:rPr>
                      <m:t>(</m:t>
                    </m:r>
                    <m:sSubSup>
                      <m:sSubSupPr>
                        <m:ctrlPr>
                          <a:rPr lang="en-US" altLang="zh-TW" sz="24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altLang="zh-TW" sz="2400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altLang="zh-TW" sz="2400" i="1">
                            <a:latin typeface="Cambria Math"/>
                          </a:rPr>
                          <m:t>𝑡</m:t>
                        </m:r>
                      </m:sub>
                      <m:sup/>
                    </m:sSubSup>
                    <m:r>
                      <a:rPr lang="en-US" altLang="zh-TW" sz="2400" i="1">
                        <a:latin typeface="Cambria Math"/>
                        <a:ea typeface="Cambria Math"/>
                      </a:rPr>
                      <m:t>,</m:t>
                    </m:r>
                    <m:r>
                      <a:rPr lang="en-US" altLang="zh-TW" sz="2400" i="1">
                        <a:latin typeface="Cambria Math"/>
                        <a:ea typeface="Cambria Math"/>
                      </a:rPr>
                      <m:t>𝑡</m:t>
                    </m:r>
                    <m:r>
                      <a:rPr lang="en-US" altLang="zh-TW" sz="2400" i="1">
                        <a:latin typeface="Cambria Math"/>
                        <a:ea typeface="Cambria Math"/>
                      </a:rPr>
                      <m:t>)</m:t>
                    </m:r>
                    <m:sSub>
                      <m:sSubPr>
                        <m:ctrlPr>
                          <a:rPr lang="en-US" altLang="zh-TW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/>
                          </a:rPr>
                          <m:t>&lt;</m:t>
                        </m:r>
                        <m:r>
                          <a:rPr lang="en-US" altLang="zh-TW" sz="2400" i="1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altLang="zh-TW" sz="2400" i="1">
                            <a:latin typeface="Cambria Math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altLang="zh-TW" sz="2400" dirty="0"/>
                  <a:t> </a:t>
                </a:r>
                <a:r>
                  <a:rPr lang="en-US" altLang="zh-TW" sz="2400" dirty="0" smtClean="0"/>
                  <a:t>.  </a:t>
                </a:r>
              </a:p>
              <a:p>
                <a:pPr marL="0" indent="0">
                  <a:buNone/>
                </a:pPr>
                <a:endParaRPr lang="en-US" altLang="zh-TW" sz="2400" dirty="0"/>
              </a:p>
              <a:p>
                <a:pPr marL="0" indent="0">
                  <a:buNone/>
                </a:pPr>
                <a:r>
                  <a:rPr lang="en-US" altLang="zh-TW" sz="2400" dirty="0" smtClean="0"/>
                  <a:t>     </a:t>
                </a:r>
              </a:p>
              <a:p>
                <a:pPr marL="0" indent="0">
                  <a:buNone/>
                </a:pPr>
                <a:r>
                  <a:rPr lang="en-US" altLang="zh-TW" sz="2400" dirty="0"/>
                  <a:t> </a:t>
                </a:r>
                <a:r>
                  <a:rPr lang="en-US" altLang="zh-TW" sz="2400" dirty="0" smtClean="0"/>
                  <a:t>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2400" i="1" dirty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altLang="zh-TW" sz="2400" b="0" i="1" dirty="0" smtClean="0">
                            <a:latin typeface="Cambria Math"/>
                          </a:rPr>
                          <m:t>𝑃𝐶𝐵</m:t>
                        </m:r>
                      </m:sub>
                    </m:sSub>
                    <m:d>
                      <m:dPr>
                        <m:ctrlPr>
                          <a:rPr lang="en-US" altLang="zh-TW" sz="2400" i="1" dirty="0">
                            <a:latin typeface="Cambria Math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altLang="zh-TW" sz="2400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altLang="zh-TW" sz="2400" i="1"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/>
                              </a:rPr>
                              <m:t>𝑡</m:t>
                            </m:r>
                          </m:sub>
                          <m:sup/>
                        </m:sSubSup>
                        <m:r>
                          <a:rPr lang="en-US" altLang="zh-TW" sz="2400" i="1">
                            <a:latin typeface="Cambria Math"/>
                          </a:rPr>
                          <m:t>,</m:t>
                        </m:r>
                        <m:sSubSup>
                          <m:sSubSupPr>
                            <m:ctrlPr>
                              <a:rPr lang="en-US" altLang="zh-TW" sz="2400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altLang="zh-TW" sz="2400" i="1">
                                <a:latin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/>
                              </a:rPr>
                              <m:t>𝑡</m:t>
                            </m:r>
                          </m:sub>
                          <m:sup/>
                        </m:sSubSup>
                        <m:r>
                          <a:rPr lang="en-US" altLang="zh-TW" sz="2400" i="1">
                            <a:latin typeface="Cambria Math"/>
                          </a:rPr>
                          <m:t>,</m:t>
                        </m:r>
                        <m:r>
                          <a:rPr lang="en-US" altLang="zh-TW" sz="2400" i="1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altLang="zh-TW" sz="2400" i="1">
                        <a:latin typeface="Cambria Math"/>
                        <a:ea typeface="Cambria Math"/>
                      </a:rPr>
                      <m:t>≥</m:t>
                    </m:r>
                    <m:sSub>
                      <m:sSubPr>
                        <m:ctrlPr>
                          <a:rPr lang="en-US" altLang="zh-TW" sz="24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2400" i="1" dirty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altLang="zh-TW" sz="2400" b="0" i="1" dirty="0" smtClean="0">
                            <a:latin typeface="Cambria Math"/>
                          </a:rPr>
                          <m:t>𝑃</m:t>
                        </m:r>
                      </m:sub>
                    </m:sSub>
                    <m:d>
                      <m:dPr>
                        <m:ctrlPr>
                          <a:rPr lang="en-US" altLang="zh-TW" sz="2400" i="1" dirty="0">
                            <a:latin typeface="Cambria Math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altLang="zh-TW" sz="2400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altLang="zh-TW" sz="2400" i="1"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/>
                              </a:rPr>
                              <m:t>𝑡</m:t>
                            </m:r>
                          </m:sub>
                          <m:sup/>
                        </m:sSubSup>
                        <m:r>
                          <a:rPr lang="en-US" altLang="zh-TW" sz="2400" i="1">
                            <a:latin typeface="Cambria Math"/>
                          </a:rPr>
                          <m:t>,</m:t>
                        </m:r>
                        <m:sSubSup>
                          <m:sSubSupPr>
                            <m:ctrlPr>
                              <a:rPr lang="en-US" altLang="zh-TW" sz="2400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altLang="zh-TW" sz="2400" i="1">
                                <a:latin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/>
                              </a:rPr>
                              <m:t>𝑡</m:t>
                            </m:r>
                          </m:sub>
                          <m:sup/>
                        </m:sSubSup>
                        <m:r>
                          <a:rPr lang="en-US" altLang="zh-TW" sz="2400" i="1">
                            <a:latin typeface="Cambria Math"/>
                          </a:rPr>
                          <m:t>,</m:t>
                        </m:r>
                        <m:r>
                          <a:rPr lang="en-US" altLang="zh-TW" sz="2400" i="1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altLang="zh-TW" sz="2400" i="1">
                        <a:latin typeface="Cambria Math"/>
                        <a:ea typeface="Cambria Math"/>
                      </a:rPr>
                      <m:t>&gt;</m:t>
                    </m:r>
                  </m:oMath>
                </a14:m>
                <a:r>
                  <a:rPr lang="en-US" altLang="zh-TW" sz="24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400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TW" sz="2400" i="1">
                                <a:latin typeface="Cambria Math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altLang="zh-TW" sz="2400" i="1">
                                    <a:latin typeface="Cambria Math"/>
                                    <a:ea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altLang="zh-TW" sz="2400" i="1">
                                    <a:latin typeface="Cambria Math"/>
                                    <a:ea typeface="Cambria Math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altLang="zh-TW" sz="2400" i="1">
                                    <a:latin typeface="Cambria Math"/>
                                    <a:ea typeface="Cambria Math"/>
                                  </a:rPr>
                                  <m:t>𝑡</m:t>
                                </m:r>
                              </m:sub>
                              <m:sup>
                                <m:r>
                                  <a:rPr lang="en-US" altLang="zh-TW" sz="2400" i="1">
                                    <a:latin typeface="Cambria Math"/>
                                    <a:ea typeface="Cambria Math"/>
                                  </a:rPr>
                                  <m:t>𝑃</m:t>
                                </m:r>
                              </m:sup>
                            </m:sSubSup>
                            <m:r>
                              <a:rPr lang="en-US" altLang="zh-TW" sz="2400" b="0" i="1" smtClean="0">
                                <a:latin typeface="Cambria Math"/>
                              </a:rPr>
                              <m:t>−</m:t>
                            </m:r>
                            <m:sSubSup>
                              <m:sSubSupPr>
                                <m:ctrlPr>
                                  <a:rPr lang="en-US" altLang="zh-TW" sz="2400" i="1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altLang="zh-TW" sz="2400" i="1">
                                    <a:latin typeface="Cambria Math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en-US" altLang="zh-TW" sz="2400" i="1">
                                    <a:latin typeface="Cambria Math"/>
                                  </a:rPr>
                                  <m:t>𝑡</m:t>
                                </m:r>
                              </m:sub>
                              <m:sup/>
                            </m:sSubSup>
                          </m:e>
                        </m:d>
                      </m:e>
                      <m:sup>
                        <m:r>
                          <a:rPr lang="en-US" altLang="zh-TW" sz="2400" i="1">
                            <a:latin typeface="Cambria Math"/>
                          </a:rPr>
                          <m:t>+</m:t>
                        </m:r>
                      </m:sup>
                    </m:sSup>
                  </m:oMath>
                </a14:m>
                <a:endParaRPr lang="en-US" altLang="zh-TW" sz="2400" dirty="0"/>
              </a:p>
              <a:p>
                <a:pPr marL="0" indent="0">
                  <a:buNone/>
                </a:pPr>
                <a:r>
                  <a:rPr lang="en-US" altLang="zh-TW" sz="2400" dirty="0"/>
                  <a:t> </a:t>
                </a:r>
                <a:r>
                  <a:rPr lang="en-US" altLang="zh-TW" sz="2400" dirty="0"/>
                  <a:t>                                                        </a:t>
                </a:r>
                <a:r>
                  <a:rPr lang="en-US" altLang="zh-TW" sz="2400" dirty="0" smtClean="0"/>
                  <a:t>  </a:t>
                </a:r>
                <a14:m>
                  <m:oMath xmlns:m="http://schemas.openxmlformats.org/officeDocument/2006/math">
                    <m:r>
                      <a:rPr lang="en-US" altLang="zh-TW" sz="2400" i="1">
                        <a:latin typeface="Cambria Math"/>
                        <a:ea typeface="Cambria Math"/>
                      </a:rPr>
                      <m:t>≥</m:t>
                    </m:r>
                    <m:sSubSup>
                      <m:sSubSupPr>
                        <m:ctrlPr>
                          <a:rPr lang="en-US" altLang="zh-TW" sz="2400" i="1">
                            <a:latin typeface="Cambria Math"/>
                            <a:ea typeface="Cambria Math"/>
                          </a:rPr>
                        </m:ctrlPr>
                      </m:sSubSupPr>
                      <m:e>
                        <m:r>
                          <a:rPr lang="en-US" altLang="zh-TW" sz="2400" i="1">
                            <a:latin typeface="Cambria Math"/>
                            <a:ea typeface="Cambria Math"/>
                          </a:rPr>
                          <m:t>𝑘</m:t>
                        </m:r>
                      </m:e>
                      <m:sub>
                        <m:r>
                          <a:rPr lang="en-US" altLang="zh-TW" sz="2400" i="1">
                            <a:latin typeface="Cambria Math"/>
                            <a:ea typeface="Cambria Math"/>
                          </a:rPr>
                          <m:t>𝑡</m:t>
                        </m:r>
                      </m:sub>
                      <m:sup>
                        <m:r>
                          <a:rPr lang="en-US" altLang="zh-TW" sz="2400" i="1">
                            <a:latin typeface="Cambria Math"/>
                            <a:ea typeface="Cambria Math"/>
                          </a:rPr>
                          <m:t>𝑃</m:t>
                        </m:r>
                      </m:sup>
                    </m:sSubSup>
                    <m:r>
                      <a:rPr lang="en-US" altLang="zh-TW" sz="2400" i="1">
                        <a:latin typeface="Cambria Math"/>
                      </a:rPr>
                      <m:t>−</m:t>
                    </m:r>
                    <m:sSubSup>
                      <m:sSubSupPr>
                        <m:ctrlPr>
                          <a:rPr lang="en-US" altLang="zh-TW" sz="24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altLang="zh-TW" sz="2400" i="1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altLang="zh-TW" sz="2400" i="1">
                            <a:latin typeface="Cambria Math"/>
                          </a:rPr>
                          <m:t>𝑡</m:t>
                        </m:r>
                      </m:sub>
                      <m:sup/>
                    </m:sSubSup>
                  </m:oMath>
                </a14:m>
                <a:endParaRPr lang="en-US" altLang="zh-TW" sz="2400" dirty="0"/>
              </a:p>
              <a:p>
                <a:pPr marL="0" indent="0">
                  <a:buNone/>
                </a:pPr>
                <a:r>
                  <a:rPr lang="en-US" altLang="zh-TW" sz="2400" dirty="0"/>
                  <a:t> </a:t>
                </a:r>
                <a:r>
                  <a:rPr lang="en-US" altLang="zh-TW" sz="2400" dirty="0"/>
                  <a:t>                                                       </a:t>
                </a:r>
                <a:r>
                  <a:rPr lang="en-US" altLang="zh-TW" sz="2400" dirty="0" smtClean="0"/>
                  <a:t>   </a:t>
                </a:r>
                <a14:m>
                  <m:oMath xmlns:m="http://schemas.openxmlformats.org/officeDocument/2006/math">
                    <m:r>
                      <a:rPr lang="en-US" altLang="zh-TW" sz="2400" i="1">
                        <a:latin typeface="Cambria Math"/>
                      </a:rPr>
                      <m:t>=</m:t>
                    </m:r>
                  </m:oMath>
                </a14:m>
                <a:r>
                  <a:rPr lang="zh-TW" altLang="en-US" sz="2400" dirty="0"/>
                  <a:t>  </a:t>
                </a:r>
                <a:r>
                  <a:rPr lang="zh-TW" altLang="en-US" sz="2400" dirty="0" smtClean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sz="24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altLang="zh-TW" sz="2400" b="0" i="1" smtClean="0">
                            <a:latin typeface="Cambria Math"/>
                          </a:rPr>
                          <m:t>𝑧</m:t>
                        </m:r>
                        <m:r>
                          <a:rPr lang="en-US" altLang="zh-TW" sz="2400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altLang="zh-TW" sz="2400" i="1">
                            <a:latin typeface="Cambria Math"/>
                          </a:rPr>
                          <m:t>𝑡</m:t>
                        </m:r>
                      </m:sub>
                      <m:sup/>
                    </m:sSubSup>
                    <m:r>
                      <a:rPr lang="en-US" altLang="zh-TW" sz="2400" i="1">
                        <a:latin typeface="Cambria Math"/>
                        <a:ea typeface="Cambria Math"/>
                      </a:rPr>
                      <m:t>∨</m:t>
                    </m:r>
                    <m:sSubSup>
                      <m:sSubSupPr>
                        <m:ctrlPr>
                          <a:rPr lang="en-US" altLang="zh-TW" sz="2400" i="1">
                            <a:latin typeface="Cambria Math"/>
                            <a:ea typeface="Cambria Math"/>
                          </a:rPr>
                        </m:ctrlPr>
                      </m:sSubSupPr>
                      <m:e>
                        <m:r>
                          <a:rPr lang="en-US" altLang="zh-TW" sz="2400" i="1">
                            <a:latin typeface="Cambria Math"/>
                            <a:ea typeface="Cambria Math"/>
                          </a:rPr>
                          <m:t>𝑘</m:t>
                        </m:r>
                      </m:e>
                      <m:sub>
                        <m:r>
                          <a:rPr lang="en-US" altLang="zh-TW" sz="2400" i="1">
                            <a:latin typeface="Cambria Math"/>
                            <a:ea typeface="Cambria Math"/>
                          </a:rPr>
                          <m:t>𝑡</m:t>
                        </m:r>
                      </m:sub>
                      <m:sup>
                        <m:r>
                          <a:rPr lang="en-US" altLang="zh-TW" sz="2400" i="1">
                            <a:latin typeface="Cambria Math"/>
                            <a:ea typeface="Cambria Math"/>
                          </a:rPr>
                          <m:t>𝑃</m:t>
                        </m:r>
                      </m:sup>
                    </m:sSubSup>
                    <m:r>
                      <a:rPr lang="en-US" altLang="zh-TW" sz="2400" b="0" i="1" smtClean="0">
                        <a:latin typeface="Cambria Math"/>
                        <a:ea typeface="Cambria Math"/>
                      </a:rPr>
                      <m:t>−</m:t>
                    </m:r>
                    <m:sSubSup>
                      <m:sSubSupPr>
                        <m:ctrlPr>
                          <a:rPr lang="en-US" altLang="zh-TW" sz="24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altLang="zh-TW" sz="2400" i="1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altLang="zh-TW" sz="2400" i="1">
                            <a:latin typeface="Cambria Math"/>
                          </a:rPr>
                          <m:t>𝑡</m:t>
                        </m:r>
                      </m:sub>
                      <m:sup/>
                    </m:sSubSup>
                  </m:oMath>
                </a14:m>
                <a:endParaRPr lang="en-US" altLang="zh-TW" sz="2400" dirty="0"/>
              </a:p>
              <a:p>
                <a:pPr marL="0" indent="0">
                  <a:buNone/>
                </a:pPr>
                <a:endParaRPr lang="en-US" altLang="zh-TW" sz="2400" dirty="0" smtClean="0"/>
              </a:p>
              <a:p>
                <a:pPr marL="0" indent="0">
                  <a:buNone/>
                </a:pPr>
                <a:r>
                  <a:rPr lang="en-US" altLang="zh-TW" sz="2400" dirty="0"/>
                  <a:t> </a:t>
                </a:r>
                <a:r>
                  <a:rPr lang="en-US" altLang="zh-TW" sz="2400" dirty="0" smtClean="0"/>
                  <a:t>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2400" i="1" dirty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altLang="zh-TW" sz="2400" b="0" i="1" dirty="0" smtClean="0">
                            <a:latin typeface="Cambria Math"/>
                          </a:rPr>
                          <m:t>𝑃𝐶𝐵</m:t>
                        </m:r>
                      </m:sub>
                    </m:sSub>
                    <m:d>
                      <m:dPr>
                        <m:ctrlPr>
                          <a:rPr lang="en-US" altLang="zh-TW" sz="2400" i="1" dirty="0">
                            <a:latin typeface="Cambria Math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altLang="zh-TW" sz="2400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altLang="zh-TW" sz="2400" i="1"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/>
                              </a:rPr>
                              <m:t>𝑡</m:t>
                            </m:r>
                          </m:sub>
                          <m:sup/>
                        </m:sSubSup>
                        <m:r>
                          <a:rPr lang="en-US" altLang="zh-TW" sz="2400" i="1">
                            <a:latin typeface="Cambria Math"/>
                          </a:rPr>
                          <m:t>,</m:t>
                        </m:r>
                        <m:sSubSup>
                          <m:sSubSupPr>
                            <m:ctrlPr>
                              <a:rPr lang="en-US" altLang="zh-TW" sz="2400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altLang="zh-TW" sz="2400" i="1">
                                <a:latin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/>
                              </a:rPr>
                              <m:t>𝑡</m:t>
                            </m:r>
                          </m:sub>
                          <m:sup/>
                        </m:sSubSup>
                        <m:r>
                          <a:rPr lang="en-US" altLang="zh-TW" sz="2400" i="1">
                            <a:latin typeface="Cambria Math"/>
                          </a:rPr>
                          <m:t>,</m:t>
                        </m:r>
                        <m:r>
                          <a:rPr lang="en-US" altLang="zh-TW" sz="2400" i="1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altLang="zh-TW" sz="2400" i="1">
                        <a:latin typeface="Cambria Math"/>
                      </a:rPr>
                      <m:t>&gt;0 ,  </m:t>
                    </m:r>
                    <m:r>
                      <a:rPr lang="en-US" altLang="zh-TW" sz="2400" i="1">
                        <a:latin typeface="Cambria Math"/>
                        <a:ea typeface="Cambria Math"/>
                      </a:rPr>
                      <m:t>∀</m:t>
                    </m:r>
                    <m:r>
                      <a:rPr lang="en-US" altLang="zh-TW" sz="2400" i="1">
                        <a:latin typeface="Cambria Math"/>
                        <a:ea typeface="Cambria Math"/>
                      </a:rPr>
                      <m:t>𝑡</m:t>
                    </m:r>
                    <m:r>
                      <a:rPr lang="en-US" altLang="zh-TW" sz="2400" i="1">
                        <a:latin typeface="Cambria Math"/>
                        <a:ea typeface="Cambria Math"/>
                      </a:rPr>
                      <m:t>∈[0,</m:t>
                    </m:r>
                    <m:r>
                      <a:rPr lang="en-US" altLang="zh-TW" sz="2400" i="1">
                        <a:latin typeface="Cambria Math"/>
                        <a:ea typeface="Cambria Math"/>
                      </a:rPr>
                      <m:t>𝑇</m:t>
                    </m:r>
                    <m:r>
                      <a:rPr lang="en-US" altLang="zh-TW" sz="2400" i="1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zh-TW" altLang="en-US" sz="2400" dirty="0"/>
                  <a:t>  </a:t>
                </a:r>
                <a:endParaRPr lang="en-US" altLang="zh-TW" sz="2400" dirty="0"/>
              </a:p>
              <a:p>
                <a:pPr marL="0" indent="0">
                  <a:buNone/>
                </a:pPr>
                <a:r>
                  <a:rPr lang="en-US" altLang="zh-TW" sz="2400" dirty="0"/>
                  <a:t> </a:t>
                </a:r>
                <a:r>
                  <a:rPr lang="en-US" altLang="zh-TW" sz="2400" dirty="0"/>
                  <a:t>    </a:t>
                </a:r>
                <a:r>
                  <a:rPr lang="en-US" altLang="zh-TW" sz="2400" dirty="0" smtClean="0"/>
                  <a:t>Thus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2400" i="1" dirty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altLang="zh-TW" sz="2400" b="0" i="1" dirty="0" smtClean="0">
                            <a:latin typeface="Cambria Math"/>
                          </a:rPr>
                          <m:t>𝑃𝐶𝐵</m:t>
                        </m:r>
                      </m:sub>
                    </m:sSub>
                    <m:d>
                      <m:dPr>
                        <m:ctrlPr>
                          <a:rPr lang="en-US" altLang="zh-TW" sz="2400" i="1" dirty="0">
                            <a:latin typeface="Cambria Math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altLang="zh-TW" sz="2400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altLang="zh-TW" sz="2400" i="1"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/>
                              </a:rPr>
                              <m:t>𝑡</m:t>
                            </m:r>
                          </m:sub>
                          <m:sup/>
                        </m:sSubSup>
                        <m:r>
                          <a:rPr lang="en-US" altLang="zh-TW" sz="2400" i="1">
                            <a:latin typeface="Cambria Math"/>
                          </a:rPr>
                          <m:t>,</m:t>
                        </m:r>
                        <m:sSubSup>
                          <m:sSubSupPr>
                            <m:ctrlPr>
                              <a:rPr lang="en-US" altLang="zh-TW" sz="2400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altLang="zh-TW" sz="2400" i="1">
                                <a:latin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/>
                              </a:rPr>
                              <m:t>𝑡</m:t>
                            </m:r>
                          </m:sub>
                          <m:sup/>
                        </m:sSubSup>
                        <m:r>
                          <a:rPr lang="en-US" altLang="zh-TW" sz="2400" i="1">
                            <a:latin typeface="Cambria Math"/>
                          </a:rPr>
                          <m:t>,</m:t>
                        </m:r>
                        <m:r>
                          <a:rPr lang="en-US" altLang="zh-TW" sz="2400" i="1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altLang="zh-TW" sz="2400" i="1">
                        <a:latin typeface="Cambria Math"/>
                      </a:rPr>
                      <m:t>&gt;</m:t>
                    </m:r>
                  </m:oMath>
                </a14:m>
                <a:r>
                  <a:rPr lang="zh-TW" altLang="en-US" sz="24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400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TW" sz="2400" i="1">
                                <a:latin typeface="Cambria Math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altLang="zh-TW" sz="2400" i="1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altLang="zh-TW" sz="2400" i="1">
                                    <a:latin typeface="Cambria Math"/>
                                  </a:rPr>
                                  <m:t>𝑧</m:t>
                                </m:r>
                                <m:r>
                                  <a:rPr lang="en-US" altLang="zh-TW" sz="2400" i="1">
                                    <a:latin typeface="Cambria Math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en-US" altLang="zh-TW" sz="2400" i="1">
                                    <a:latin typeface="Cambria Math"/>
                                  </a:rPr>
                                  <m:t>𝑡</m:t>
                                </m:r>
                              </m:sub>
                              <m:sup/>
                            </m:sSubSup>
                            <m:r>
                              <a:rPr lang="en-US" altLang="zh-TW" sz="2400" i="1">
                                <a:latin typeface="Cambria Math"/>
                                <a:ea typeface="Cambria Math"/>
                              </a:rPr>
                              <m:t>∨</m:t>
                            </m:r>
                            <m:sSubSup>
                              <m:sSubSupPr>
                                <m:ctrlPr>
                                  <a:rPr lang="en-US" altLang="zh-TW" sz="2400" i="1">
                                    <a:latin typeface="Cambria Math"/>
                                    <a:ea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altLang="zh-TW" sz="2400" i="1">
                                    <a:latin typeface="Cambria Math"/>
                                    <a:ea typeface="Cambria Math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altLang="zh-TW" sz="2400" i="1">
                                    <a:latin typeface="Cambria Math"/>
                                    <a:ea typeface="Cambria Math"/>
                                  </a:rPr>
                                  <m:t>𝑡</m:t>
                                </m:r>
                              </m:sub>
                              <m:sup>
                                <m:r>
                                  <a:rPr lang="en-US" altLang="zh-TW" sz="2400" i="1">
                                    <a:latin typeface="Cambria Math"/>
                                    <a:ea typeface="Cambria Math"/>
                                  </a:rPr>
                                  <m:t>𝑃</m:t>
                                </m:r>
                              </m:sup>
                            </m:sSubSup>
                            <m:r>
                              <a:rPr lang="en-US" altLang="zh-TW" sz="2400" i="1"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sSubSup>
                              <m:sSubSupPr>
                                <m:ctrlPr>
                                  <a:rPr lang="en-US" altLang="zh-TW" sz="2400" i="1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altLang="zh-TW" sz="2400" i="1">
                                    <a:latin typeface="Cambria Math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en-US" altLang="zh-TW" sz="2400" i="1">
                                    <a:latin typeface="Cambria Math"/>
                                  </a:rPr>
                                  <m:t>𝑡</m:t>
                                </m:r>
                              </m:sub>
                              <m:sup/>
                            </m:sSubSup>
                          </m:e>
                        </m:d>
                      </m:e>
                      <m:sup>
                        <m:r>
                          <a:rPr lang="en-US" altLang="zh-TW" sz="2400" i="1">
                            <a:latin typeface="Cambria Math"/>
                          </a:rPr>
                          <m:t>+</m:t>
                        </m:r>
                      </m:sup>
                    </m:sSup>
                  </m:oMath>
                </a14:m>
                <a:endParaRPr lang="zh-TW" altLang="en-US" sz="2400" dirty="0"/>
              </a:p>
              <a:p>
                <a:pPr marL="0" indent="0">
                  <a:buNone/>
                </a:pPr>
                <a:endParaRPr lang="zh-TW" altLang="en-US" sz="2400" dirty="0"/>
              </a:p>
            </p:txBody>
          </p:sp>
        </mc:Choice>
        <mc:Fallback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1520" y="116632"/>
                <a:ext cx="8712968" cy="6624736"/>
              </a:xfrm>
              <a:blipFill rotWithShape="1">
                <a:blip r:embed="rId2"/>
                <a:stretch>
                  <a:fillRect l="-1049" t="-64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直線接點 3"/>
          <p:cNvCxnSpPr/>
          <p:nvPr/>
        </p:nvCxnSpPr>
        <p:spPr>
          <a:xfrm>
            <a:off x="971600" y="1484784"/>
            <a:ext cx="208177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字方塊 4"/>
          <p:cNvSpPr txBox="1"/>
          <p:nvPr/>
        </p:nvSpPr>
        <p:spPr>
          <a:xfrm>
            <a:off x="2915816" y="1484784"/>
            <a:ext cx="767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>
                <a:solidFill>
                  <a:srgbClr val="FF0000"/>
                </a:solidFill>
              </a:rPr>
              <a:t>i</a:t>
            </a:r>
            <a:r>
              <a:rPr lang="en-US" altLang="zh-TW" b="1" dirty="0" smtClean="0">
                <a:solidFill>
                  <a:srgbClr val="FF0000"/>
                </a:solidFill>
              </a:rPr>
              <a:t>n </a:t>
            </a:r>
            <a:r>
              <a:rPr lang="en-US" altLang="zh-TW" b="1" dirty="0">
                <a:solidFill>
                  <a:srgbClr val="FF0000"/>
                </a:solidFill>
              </a:rPr>
              <a:t>U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sp>
        <p:nvSpPr>
          <p:cNvPr id="6" name="手繪多邊形 5"/>
          <p:cNvSpPr/>
          <p:nvPr/>
        </p:nvSpPr>
        <p:spPr>
          <a:xfrm>
            <a:off x="3995936" y="2189237"/>
            <a:ext cx="1058779" cy="160491"/>
          </a:xfrm>
          <a:custGeom>
            <a:avLst/>
            <a:gdLst>
              <a:gd name="connsiteX0" fmla="*/ 0 w 1058779"/>
              <a:gd name="connsiteY0" fmla="*/ 144449 h 160491"/>
              <a:gd name="connsiteX1" fmla="*/ 497305 w 1058779"/>
              <a:gd name="connsiteY1" fmla="*/ 70 h 160491"/>
              <a:gd name="connsiteX2" fmla="*/ 1058779 w 1058779"/>
              <a:gd name="connsiteY2" fmla="*/ 160491 h 160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58779" h="160491">
                <a:moveTo>
                  <a:pt x="0" y="144449"/>
                </a:moveTo>
                <a:cubicBezTo>
                  <a:pt x="160421" y="70922"/>
                  <a:pt x="320842" y="-2604"/>
                  <a:pt x="497305" y="70"/>
                </a:cubicBezTo>
                <a:cubicBezTo>
                  <a:pt x="673768" y="2744"/>
                  <a:pt x="866273" y="81617"/>
                  <a:pt x="1058779" y="160491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文字方塊 6"/>
          <p:cNvSpPr txBox="1"/>
          <p:nvPr/>
        </p:nvSpPr>
        <p:spPr>
          <a:xfrm>
            <a:off x="4932040" y="1975812"/>
            <a:ext cx="767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>
                <a:solidFill>
                  <a:srgbClr val="FF0000"/>
                </a:solidFill>
              </a:rPr>
              <a:t>i</a:t>
            </a:r>
            <a:r>
              <a:rPr lang="en-US" altLang="zh-TW" b="1" dirty="0" smtClean="0">
                <a:solidFill>
                  <a:srgbClr val="FF0000"/>
                </a:solidFill>
              </a:rPr>
              <a:t>n </a:t>
            </a:r>
            <a:r>
              <a:rPr lang="en-US" altLang="zh-TW" b="1" dirty="0">
                <a:solidFill>
                  <a:srgbClr val="FF0000"/>
                </a:solidFill>
              </a:rPr>
              <a:t>U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1563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橢圓 12"/>
          <p:cNvSpPr/>
          <p:nvPr/>
        </p:nvSpPr>
        <p:spPr>
          <a:xfrm>
            <a:off x="6142580" y="5742876"/>
            <a:ext cx="500066" cy="791117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88640"/>
                <a:ext cx="8229600" cy="593752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altLang="zh-TW" sz="2800" b="1" u="sng" dirty="0" smtClean="0"/>
                  <a:t>Theorem</a:t>
                </a:r>
                <a:r>
                  <a:rPr lang="en-US" altLang="zh-TW" sz="2800" dirty="0" smtClean="0"/>
                  <a:t>  (given the firm value)</a:t>
                </a:r>
              </a:p>
              <a:p>
                <a:pPr marL="0" indent="0">
                  <a:buNone/>
                </a:pPr>
                <a:r>
                  <a:rPr lang="en-US" altLang="zh-TW" sz="2800" dirty="0" smtClean="0"/>
                  <a:t>     Let </a:t>
                </a:r>
                <a14:m>
                  <m:oMath xmlns:m="http://schemas.openxmlformats.org/officeDocument/2006/math">
                    <m:r>
                      <a:rPr lang="en-US" altLang="zh-TW" sz="2800" b="0" i="1" smtClean="0">
                        <a:latin typeface="Cambria Math"/>
                      </a:rPr>
                      <m:t>𝑡</m:t>
                    </m:r>
                    <m:r>
                      <a:rPr lang="en-US" altLang="zh-TW" sz="2800" b="0" i="1" smtClean="0">
                        <a:latin typeface="Cambria Math"/>
                        <a:ea typeface="Cambria Math"/>
                      </a:rPr>
                      <m:t>∈[0,</m:t>
                    </m:r>
                    <m:r>
                      <a:rPr lang="en-US" altLang="zh-TW" sz="2800" b="0" i="1" smtClean="0">
                        <a:latin typeface="Cambria Math"/>
                        <a:ea typeface="Cambria Math"/>
                      </a:rPr>
                      <m:t>𝑇</m:t>
                    </m:r>
                    <m:r>
                      <a:rPr lang="en-US" altLang="zh-TW" sz="2800" b="0" i="1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zh-TW" altLang="en-US" sz="2800" dirty="0" smtClean="0"/>
                  <a:t> </a:t>
                </a:r>
                <a:r>
                  <a:rPr lang="en-US" altLang="zh-TW" sz="2800" dirty="0" smtClean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8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2800" b="0" i="1" smtClean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altLang="zh-TW" sz="2800" b="0" i="1" smtClean="0"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a:rPr lang="en-US" altLang="zh-TW" sz="2800" b="0" i="1" smtClean="0">
                        <a:latin typeface="Cambria Math"/>
                      </a:rPr>
                      <m:t>&gt;0</m:t>
                    </m:r>
                    <m:r>
                      <a:rPr lang="en-US" altLang="zh-TW" sz="2800" b="0" i="0" smtClean="0">
                        <a:latin typeface="Cambria Math"/>
                      </a:rPr>
                      <m:t>.</m:t>
                    </m:r>
                  </m:oMath>
                </a14:m>
                <a:r>
                  <a:rPr lang="zh-TW" altLang="en-US" sz="2800" dirty="0" smtClean="0"/>
                  <a:t> </a:t>
                </a:r>
                <a:r>
                  <a:rPr lang="en-US" altLang="zh-TW" sz="2800" dirty="0" smtClean="0"/>
                  <a:t>If there is any bond price     </a:t>
                </a:r>
              </a:p>
              <a:p>
                <a:pPr marL="0" indent="0">
                  <a:buNone/>
                </a:pPr>
                <a:r>
                  <a:rPr lang="en-US" altLang="zh-TW" sz="2800" dirty="0"/>
                  <a:t> </a:t>
                </a:r>
                <a:r>
                  <a:rPr lang="en-US" altLang="zh-TW" sz="2800" dirty="0" smtClean="0"/>
                  <a:t>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2800" b="0" i="1" smtClean="0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altLang="zh-TW" sz="2800" i="1">
                            <a:latin typeface="Cambria Math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altLang="zh-TW" sz="2800" dirty="0" smtClean="0"/>
                  <a:t> such that it is optimal to exercise the embedded </a:t>
                </a:r>
              </a:p>
              <a:p>
                <a:pPr marL="0" indent="0">
                  <a:buNone/>
                </a:pPr>
                <a:r>
                  <a:rPr lang="en-US" altLang="zh-TW" sz="2800" dirty="0"/>
                  <a:t> </a:t>
                </a:r>
                <a:r>
                  <a:rPr lang="en-US" altLang="zh-TW" sz="2800" dirty="0" smtClean="0"/>
                  <a:t>    option</a:t>
                </a:r>
                <a:r>
                  <a:rPr lang="en-US" altLang="zh-TW" sz="2800" dirty="0"/>
                  <a:t> </a:t>
                </a:r>
                <a:r>
                  <a:rPr lang="en-US" altLang="zh-TW" sz="2800" dirty="0" smtClean="0"/>
                  <a:t>at time </a:t>
                </a:r>
                <a14:m>
                  <m:oMath xmlns:m="http://schemas.openxmlformats.org/officeDocument/2006/math">
                    <m:r>
                      <a:rPr lang="en-US" altLang="zh-TW" sz="2800" i="1">
                        <a:latin typeface="Cambria Math"/>
                      </a:rPr>
                      <m:t>𝑡</m:t>
                    </m:r>
                  </m:oMath>
                </a14:m>
                <a:r>
                  <a:rPr lang="en-US" altLang="zh-TW" sz="2800" dirty="0" smtClean="0"/>
                  <a:t>, then there exists a critical bond   </a:t>
                </a:r>
              </a:p>
              <a:p>
                <a:pPr marL="0" indent="0">
                  <a:buNone/>
                </a:pPr>
                <a:r>
                  <a:rPr lang="en-US" altLang="zh-TW" sz="2800" dirty="0"/>
                  <a:t> </a:t>
                </a:r>
                <a:r>
                  <a:rPr lang="en-US" altLang="zh-TW" sz="2800" dirty="0" smtClean="0"/>
                  <a:t>    price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zh-TW" sz="2800" b="0" i="1" smtClean="0">
                        <a:latin typeface="Cambria Math"/>
                        <a:ea typeface="Cambria Math"/>
                      </a:rPr>
                      <m:t>λ</m:t>
                    </m:r>
                    <m:d>
                      <m:dPr>
                        <m:ctrlPr>
                          <a:rPr lang="en-US" altLang="zh-TW" sz="2800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8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sz="2800" b="0" i="1" smtClean="0">
                                <a:latin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en-US" altLang="zh-TW" sz="2800" b="0" i="1" smtClean="0"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  <m:r>
                          <a:rPr lang="en-US" altLang="zh-TW" sz="2800" b="0" i="1" smtClean="0">
                            <a:latin typeface="Cambria Math"/>
                          </a:rPr>
                          <m:t>,</m:t>
                        </m:r>
                        <m:r>
                          <a:rPr lang="en-US" altLang="zh-TW" sz="2800" b="0" i="1" smtClean="0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altLang="zh-TW" sz="2800" b="0" i="1" smtClean="0">
                        <a:latin typeface="Cambria Math"/>
                      </a:rPr>
                      <m:t>&gt;</m:t>
                    </m:r>
                    <m:r>
                      <a:rPr lang="en-US" altLang="zh-TW" sz="2800" b="0" i="1" smtClean="0">
                        <a:latin typeface="Cambria Math"/>
                      </a:rPr>
                      <m:t>𝑏</m:t>
                    </m:r>
                    <m:d>
                      <m:dPr>
                        <m:ctrlPr>
                          <a:rPr lang="en-US" altLang="zh-TW" sz="2800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8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sz="2800" b="0" i="1" smtClean="0">
                                <a:latin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en-US" altLang="zh-TW" sz="2800" b="0" i="1" smtClean="0"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  <m:r>
                          <a:rPr lang="en-US" altLang="zh-TW" sz="2800" b="0" i="1" smtClean="0">
                            <a:latin typeface="Cambria Math"/>
                          </a:rPr>
                          <m:t>,</m:t>
                        </m:r>
                        <m:r>
                          <a:rPr lang="en-US" altLang="zh-TW" sz="2800" b="0" i="1" smtClean="0">
                            <a:latin typeface="Cambria Math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altLang="zh-TW" sz="2800" dirty="0" smtClean="0"/>
                  <a:t> such that it is optimal to </a:t>
                </a:r>
              </a:p>
              <a:p>
                <a:pPr marL="0" indent="0">
                  <a:buNone/>
                </a:pPr>
                <a:r>
                  <a:rPr lang="en-US" altLang="zh-TW" sz="2800" dirty="0"/>
                  <a:t> </a:t>
                </a:r>
                <a:r>
                  <a:rPr lang="en-US" altLang="zh-TW" sz="2800" dirty="0" smtClean="0"/>
                  <a:t>    exercise</a:t>
                </a:r>
                <a:r>
                  <a:rPr lang="en-US" altLang="zh-TW" sz="2800" dirty="0"/>
                  <a:t> </a:t>
                </a:r>
                <a:r>
                  <a:rPr lang="en-US" altLang="zh-TW" sz="2800" dirty="0" smtClean="0"/>
                  <a:t>the option if and only if </a:t>
                </a:r>
                <a14:m>
                  <m:oMath xmlns:m="http://schemas.openxmlformats.org/officeDocument/2006/math">
                    <m:r>
                      <a:rPr lang="en-US" altLang="zh-TW" sz="2800" i="1">
                        <a:latin typeface="Cambria Math"/>
                      </a:rPr>
                      <m:t>𝑏</m:t>
                    </m:r>
                    <m:d>
                      <m:dPr>
                        <m:ctrlPr>
                          <a:rPr lang="en-US" altLang="zh-TW" sz="28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sz="2800" i="1">
                                <a:latin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en-US" altLang="zh-TW" sz="2800" i="1"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  <m:r>
                          <a:rPr lang="en-US" altLang="zh-TW" sz="2800" i="1">
                            <a:latin typeface="Cambria Math"/>
                          </a:rPr>
                          <m:t>,</m:t>
                        </m:r>
                        <m:r>
                          <a:rPr lang="en-US" altLang="zh-TW" sz="2800" i="1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altLang="zh-TW" sz="2800" i="1" smtClean="0">
                        <a:latin typeface="Cambria Math"/>
                        <a:ea typeface="Cambria Math"/>
                      </a:rPr>
                      <m:t>≥</m:t>
                    </m:r>
                    <m:sSub>
                      <m:sSubPr>
                        <m:ctrlPr>
                          <a:rPr lang="en-US" altLang="zh-TW" sz="28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2800" b="0" i="1" smtClean="0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altLang="zh-TW" sz="2800" b="0" i="1" smtClean="0">
                            <a:latin typeface="Cambria Math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altLang="zh-TW" sz="2800" dirty="0" smtClean="0"/>
                  <a:t>.    </a:t>
                </a:r>
                <a:endParaRPr lang="zh-TW" altLang="en-US" sz="2800" dirty="0"/>
              </a:p>
              <a:p>
                <a:endParaRPr lang="zh-TW" altLang="en-US" sz="2800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88640"/>
                <a:ext cx="8229600" cy="5937523"/>
              </a:xfrm>
              <a:blipFill rotWithShape="1">
                <a:blip r:embed="rId2"/>
                <a:stretch>
                  <a:fillRect l="-1481" t="-92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文字方塊 3"/>
          <p:cNvSpPr txBox="1"/>
          <p:nvPr/>
        </p:nvSpPr>
        <p:spPr>
          <a:xfrm>
            <a:off x="1305142" y="4614461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 smtClean="0"/>
              <a:t>Intrinsic Value </a:t>
            </a:r>
            <a:endParaRPr lang="zh-TW" altLang="en-US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1043608" y="5089856"/>
                <a:ext cx="268502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80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sz="28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zh-TW" altLang="en-US" sz="2800" i="1" smtClean="0">
                                  <a:latin typeface="Cambria Math"/>
                                </a:rPr>
                                <m:t>𝜆</m:t>
                              </m:r>
                              <m:d>
                                <m:dPr>
                                  <m:ctrlPr>
                                    <a:rPr lang="en-US" altLang="zh-TW" sz="28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sz="28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800" i="1">
                                          <a:latin typeface="Cambria Math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en-US" altLang="zh-TW" sz="2800" b="0" i="1" smtClean="0">
                                          <a:latin typeface="Cambria Math"/>
                                        </a:rPr>
                                        <m:t>𝑡</m:t>
                                      </m:r>
                                    </m:sub>
                                  </m:sSub>
                                  <m:r>
                                    <a:rPr lang="en-US" altLang="zh-TW" sz="2800" i="1">
                                      <a:latin typeface="Cambria Math"/>
                                    </a:rPr>
                                    <m:t> ,</m:t>
                                  </m:r>
                                  <m:r>
                                    <a:rPr lang="en-US" altLang="zh-TW" sz="2800" b="0" i="1" smtClean="0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en-US" altLang="zh-TW" sz="2800" b="0" i="1" smtClean="0"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zh-TW" sz="28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800" b="0" i="1" smtClean="0">
                                      <a:latin typeface="Cambria Math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altLang="zh-TW" sz="2800" b="0" i="1" smtClean="0">
                                      <a:latin typeface="Cambria Math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altLang="zh-TW" sz="2800" i="1">
                              <a:latin typeface="Cambria Math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5089856"/>
                <a:ext cx="2685029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群組 5"/>
          <p:cNvGrpSpPr/>
          <p:nvPr/>
        </p:nvGrpSpPr>
        <p:grpSpPr>
          <a:xfrm>
            <a:off x="4978997" y="3712168"/>
            <a:ext cx="1901161" cy="2727915"/>
            <a:chOff x="7087474" y="3129977"/>
            <a:chExt cx="1901161" cy="2727915"/>
          </a:xfrm>
        </p:grpSpPr>
        <p:cxnSp>
          <p:nvCxnSpPr>
            <p:cNvPr id="7" name="直線單箭頭接點 6"/>
            <p:cNvCxnSpPr/>
            <p:nvPr/>
          </p:nvCxnSpPr>
          <p:spPr>
            <a:xfrm rot="5400000" flipH="1" flipV="1">
              <a:off x="7394595" y="4749809"/>
              <a:ext cx="2214578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文字方塊 7"/>
                <p:cNvSpPr txBox="1"/>
                <p:nvPr/>
              </p:nvSpPr>
              <p:spPr>
                <a:xfrm>
                  <a:off x="8286776" y="3129977"/>
                  <a:ext cx="701859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3200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sz="3200" b="1" i="1" smtClean="0">
                                <a:latin typeface="Cambria Math"/>
                              </a:rPr>
                              <m:t>𝑷</m:t>
                            </m:r>
                          </m:e>
                          <m:sub>
                            <m:r>
                              <a:rPr lang="en-US" altLang="zh-TW" sz="3200" b="1" i="1" smtClean="0">
                                <a:latin typeface="Cambria Math"/>
                              </a:rPr>
                              <m:t>𝒕</m:t>
                            </m:r>
                          </m:sub>
                        </m:sSub>
                      </m:oMath>
                    </m:oMathPara>
                  </a14:m>
                  <a:endParaRPr lang="zh-TW" altLang="en-US" sz="3200" b="1" dirty="0"/>
                </a:p>
              </p:txBody>
            </p:sp>
          </mc:Choice>
          <mc:Fallback xmlns="">
            <p:sp>
              <p:nvSpPr>
                <p:cNvPr id="6" name="文字方塊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86776" y="3129977"/>
                  <a:ext cx="701859" cy="584775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文字方塊 8"/>
                <p:cNvSpPr txBox="1"/>
                <p:nvPr/>
              </p:nvSpPr>
              <p:spPr>
                <a:xfrm>
                  <a:off x="7087474" y="4868298"/>
                  <a:ext cx="1561453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TW" sz="3200" b="1" dirty="0" smtClean="0"/>
                    <a:t>b(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TW" sz="32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sz="3200" b="1" i="1" smtClean="0">
                              <a:latin typeface="Cambria Math"/>
                            </a:rPr>
                            <m:t>𝑽</m:t>
                          </m:r>
                        </m:e>
                        <m:sub>
                          <m:r>
                            <a:rPr lang="en-US" altLang="zh-TW" sz="3200" b="1" i="1" smtClean="0">
                              <a:latin typeface="Cambria Math"/>
                            </a:rPr>
                            <m:t>𝒕</m:t>
                          </m:r>
                        </m:sub>
                      </m:sSub>
                    </m:oMath>
                  </a14:m>
                  <a:r>
                    <a:rPr lang="en-US" altLang="zh-TW" sz="3200" b="1" dirty="0" smtClean="0"/>
                    <a:t>,t)</a:t>
                  </a:r>
                  <a:r>
                    <a:rPr lang="en-US" altLang="zh-TW" sz="3200" b="1" baseline="-25000" dirty="0" smtClean="0"/>
                    <a:t>  </a:t>
                  </a:r>
                  <a:r>
                    <a:rPr lang="en-US" altLang="zh-TW" sz="3200" b="1" dirty="0" smtClean="0"/>
                    <a:t>-</a:t>
                  </a:r>
                  <a:endParaRPr lang="zh-TW" altLang="en-US" sz="3200" b="1" dirty="0"/>
                </a:p>
              </p:txBody>
            </p:sp>
          </mc:Choice>
          <mc:Fallback xmlns="">
            <p:sp>
              <p:nvSpPr>
                <p:cNvPr id="9" name="文字方塊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87474" y="4868298"/>
                  <a:ext cx="1561453" cy="584775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l="-10156" t="-12500" r="-8984" b="-34375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/>
              <p:cNvSpPr txBox="1"/>
              <p:nvPr/>
            </p:nvSpPr>
            <p:spPr>
              <a:xfrm>
                <a:off x="4967775" y="4865714"/>
                <a:ext cx="157267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zh-TW" altLang="en-US" sz="3200" b="1" i="1" dirty="0" smtClean="0">
                        <a:latin typeface="Cambria Math"/>
                      </a:rPr>
                      <m:t>𝝀</m:t>
                    </m:r>
                  </m:oMath>
                </a14:m>
                <a:r>
                  <a:rPr lang="en-US" altLang="zh-TW" sz="3200" b="1" dirty="0" smtClean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3200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3200" b="1" i="1" smtClean="0">
                            <a:latin typeface="Cambria Math"/>
                          </a:rPr>
                          <m:t>𝑽</m:t>
                        </m:r>
                      </m:e>
                      <m:sub>
                        <m:r>
                          <a:rPr lang="en-US" altLang="zh-TW" sz="3200" b="1" i="1" smtClean="0">
                            <a:latin typeface="Cambria Math"/>
                          </a:rPr>
                          <m:t>𝒕</m:t>
                        </m:r>
                      </m:sub>
                    </m:sSub>
                  </m:oMath>
                </a14:m>
                <a:r>
                  <a:rPr lang="en-US" altLang="zh-TW" sz="3200" b="1" dirty="0" smtClean="0"/>
                  <a:t>,t)</a:t>
                </a:r>
                <a:r>
                  <a:rPr lang="en-US" altLang="zh-TW" sz="3200" b="1" baseline="-25000" dirty="0" smtClean="0"/>
                  <a:t>  </a:t>
                </a:r>
                <a:r>
                  <a:rPr lang="en-US" altLang="zh-TW" sz="3200" b="1" dirty="0" smtClean="0"/>
                  <a:t>-</a:t>
                </a:r>
                <a:endParaRPr lang="zh-TW" altLang="en-US" sz="3200" b="1" dirty="0"/>
              </a:p>
            </p:txBody>
          </p:sp>
        </mc:Choice>
        <mc:Fallback xmlns=""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7775" y="4865714"/>
                <a:ext cx="1572675" cy="584775"/>
              </a:xfrm>
              <a:prstGeom prst="rect">
                <a:avLst/>
              </a:prstGeom>
              <a:blipFill rotWithShape="1">
                <a:blip r:embed="rId6"/>
                <a:stretch>
                  <a:fillRect t="-12500" r="-8915" b="-3437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手繪多邊形 10"/>
          <p:cNvSpPr/>
          <p:nvPr/>
        </p:nvSpPr>
        <p:spPr>
          <a:xfrm>
            <a:off x="6395880" y="5218631"/>
            <a:ext cx="256717" cy="1251284"/>
          </a:xfrm>
          <a:custGeom>
            <a:avLst/>
            <a:gdLst>
              <a:gd name="connsiteX0" fmla="*/ 16042 w 256717"/>
              <a:gd name="connsiteY0" fmla="*/ 0 h 1251284"/>
              <a:gd name="connsiteX1" fmla="*/ 256674 w 256717"/>
              <a:gd name="connsiteY1" fmla="*/ 625642 h 1251284"/>
              <a:gd name="connsiteX2" fmla="*/ 0 w 256717"/>
              <a:gd name="connsiteY2" fmla="*/ 1251284 h 1251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6717" h="1251284">
                <a:moveTo>
                  <a:pt x="16042" y="0"/>
                </a:moveTo>
                <a:cubicBezTo>
                  <a:pt x="137695" y="208547"/>
                  <a:pt x="259348" y="417095"/>
                  <a:pt x="256674" y="625642"/>
                </a:cubicBezTo>
                <a:cubicBezTo>
                  <a:pt x="254000" y="834189"/>
                  <a:pt x="127000" y="1042736"/>
                  <a:pt x="0" y="1251284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文字方塊 11"/>
          <p:cNvSpPr txBox="1"/>
          <p:nvPr/>
        </p:nvSpPr>
        <p:spPr>
          <a:xfrm>
            <a:off x="6669923" y="5659607"/>
            <a:ext cx="15340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>
                <a:solidFill>
                  <a:srgbClr val="FF0000"/>
                </a:solidFill>
              </a:rPr>
              <a:t>i</a:t>
            </a:r>
            <a:r>
              <a:rPr lang="en-US" altLang="zh-TW" b="1" dirty="0" smtClean="0">
                <a:solidFill>
                  <a:srgbClr val="FF0000"/>
                </a:solidFill>
              </a:rPr>
              <a:t>n the money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5145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332656"/>
                <a:ext cx="8435280" cy="6336704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altLang="zh-TW" i="1">
                            <a:latin typeface="Cambria Math"/>
                          </a:rPr>
                          <m:t>𝑧</m:t>
                        </m:r>
                        <m:r>
                          <a:rPr lang="en-US" altLang="zh-TW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𝑡</m:t>
                        </m:r>
                      </m:sub>
                      <m:sup/>
                    </m:sSubSup>
                    <m:r>
                      <a:rPr lang="en-US" altLang="zh-TW" i="1">
                        <a:latin typeface="Cambria Math"/>
                        <a:ea typeface="Cambria Math"/>
                      </a:rPr>
                      <m:t>≥</m:t>
                    </m:r>
                    <m:sSubSup>
                      <m:sSubSupPr>
                        <m:ctrlPr>
                          <a:rPr lang="en-US" altLang="zh-TW" i="1">
                            <a:latin typeface="Cambria Math"/>
                            <a:ea typeface="Cambria Math"/>
                          </a:rPr>
                        </m:ctrlPr>
                      </m:sSubSupPr>
                      <m:e>
                        <m:r>
                          <a:rPr lang="en-US" altLang="zh-TW" i="1">
                            <a:latin typeface="Cambria Math"/>
                            <a:ea typeface="Cambria Math"/>
                          </a:rPr>
                          <m:t>𝑘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  <a:ea typeface="Cambria Math"/>
                          </a:rPr>
                          <m:t>𝑡</m:t>
                        </m:r>
                      </m:sub>
                      <m:sup>
                        <m:r>
                          <a:rPr lang="en-US" altLang="zh-TW" i="1">
                            <a:latin typeface="Cambria Math"/>
                            <a:ea typeface="Cambria Math"/>
                          </a:rPr>
                          <m:t>𝑃</m:t>
                        </m:r>
                      </m:sup>
                    </m:sSubSup>
                    <m:r>
                      <a:rPr lang="en-US" altLang="zh-TW" i="1">
                        <a:latin typeface="Cambria Math"/>
                        <a:ea typeface="Cambria Math"/>
                      </a:rPr>
                      <m:t>   </m:t>
                    </m:r>
                    <m:r>
                      <a:rPr lang="en-US" altLang="zh-TW" i="1">
                        <a:latin typeface="Cambria Math"/>
                        <a:ea typeface="Cambria Math"/>
                      </a:rPr>
                      <m:t>⟹</m:t>
                    </m:r>
                  </m:oMath>
                </a14:m>
                <a:r>
                  <a:rPr lang="zh-TW" alt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  <a:ea typeface="Cambria Math"/>
                          </a:rPr>
                          <m:t>𝑏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  <a:ea typeface="Cambria Math"/>
                          </a:rPr>
                          <m:t>𝑃</m:t>
                        </m:r>
                        <m:r>
                          <a:rPr lang="en-US" altLang="zh-TW" i="1">
                            <a:latin typeface="Cambria Math"/>
                            <a:ea typeface="Cambria Math"/>
                          </a:rPr>
                          <m:t>𝐶</m:t>
                        </m:r>
                        <m:r>
                          <a:rPr lang="en-US" altLang="zh-TW" i="1">
                            <a:latin typeface="Cambria Math"/>
                            <a:ea typeface="Cambria Math"/>
                          </a:rPr>
                          <m:t>𝐵</m:t>
                        </m:r>
                      </m:sub>
                    </m:sSub>
                    <m:r>
                      <a:rPr lang="en-US" altLang="zh-TW" i="1">
                        <a:latin typeface="Cambria Math"/>
                        <a:ea typeface="Cambria Math"/>
                      </a:rPr>
                      <m:t>(</m:t>
                    </m:r>
                    <m:sSubSup>
                      <m:sSubSupPr>
                        <m:ctrlPr>
                          <a:rPr lang="en-US" altLang="zh-TW" i="1">
                            <a:latin typeface="Cambria Math"/>
                            <a:ea typeface="Cambria Math"/>
                          </a:rPr>
                        </m:ctrlPr>
                      </m:sSubSupPr>
                      <m:e>
                        <m:r>
                          <a:rPr lang="en-US" altLang="zh-TW" i="1">
                            <a:latin typeface="Cambria Math"/>
                            <a:ea typeface="Cambria Math"/>
                          </a:rPr>
                          <m:t>𝑉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  <a:ea typeface="Cambria Math"/>
                          </a:rPr>
                          <m:t>𝑡</m:t>
                        </m:r>
                      </m:sub>
                      <m:sup/>
                    </m:sSubSup>
                    <m:r>
                      <a:rPr lang="en-US" altLang="zh-TW" i="1">
                        <a:latin typeface="Cambria Math"/>
                        <a:ea typeface="Cambria Math"/>
                      </a:rPr>
                      <m:t>,</m:t>
                    </m:r>
                    <m:r>
                      <a:rPr lang="en-US" altLang="zh-TW" i="1">
                        <a:latin typeface="Cambria Math"/>
                        <a:ea typeface="Cambria Math"/>
                      </a:rPr>
                      <m:t>𝑡</m:t>
                    </m:r>
                    <m:r>
                      <a:rPr lang="en-US" altLang="zh-TW" i="1">
                        <a:latin typeface="Cambria Math"/>
                        <a:ea typeface="Cambria Math"/>
                      </a:rPr>
                      <m:t>)≤</m:t>
                    </m:r>
                    <m:sSub>
                      <m:sSubPr>
                        <m:ctrlPr>
                          <a:rPr lang="en-US" altLang="zh-TW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  <a:ea typeface="Cambria Math"/>
                          </a:rPr>
                          <m:t>𝑏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  <a:ea typeface="Cambria Math"/>
                          </a:rPr>
                          <m:t>𝐶𝐵</m:t>
                        </m:r>
                      </m:sub>
                    </m:sSub>
                    <m:r>
                      <a:rPr lang="en-US" altLang="zh-TW" i="1">
                        <a:latin typeface="Cambria Math"/>
                        <a:ea typeface="Cambria Math"/>
                      </a:rPr>
                      <m:t>(</m:t>
                    </m:r>
                    <m:sSubSup>
                      <m:sSubSupPr>
                        <m:ctrlPr>
                          <a:rPr lang="en-US" altLang="zh-TW" i="1">
                            <a:latin typeface="Cambria Math"/>
                            <a:ea typeface="Cambria Math"/>
                          </a:rPr>
                        </m:ctrlPr>
                      </m:sSubSupPr>
                      <m:e>
                        <m:r>
                          <a:rPr lang="en-US" altLang="zh-TW" i="1">
                            <a:latin typeface="Cambria Math"/>
                            <a:ea typeface="Cambria Math"/>
                          </a:rPr>
                          <m:t>𝑉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  <a:ea typeface="Cambria Math"/>
                          </a:rPr>
                          <m:t>𝑡</m:t>
                        </m:r>
                      </m:sub>
                      <m:sup/>
                    </m:sSubSup>
                    <m:r>
                      <a:rPr lang="en-US" altLang="zh-TW" i="1">
                        <a:latin typeface="Cambria Math"/>
                        <a:ea typeface="Cambria Math"/>
                      </a:rPr>
                      <m:t>,</m:t>
                    </m:r>
                    <m:r>
                      <a:rPr lang="en-US" altLang="zh-TW" i="1">
                        <a:latin typeface="Cambria Math"/>
                        <a:ea typeface="Cambria Math"/>
                      </a:rPr>
                      <m:t>𝑡</m:t>
                    </m:r>
                    <m:r>
                      <a:rPr lang="en-US" altLang="zh-TW" i="1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zh-TW" altLang="en-US" dirty="0"/>
                  <a:t> </a:t>
                </a:r>
                <a:endParaRPr lang="en-US" altLang="zh-TW" i="1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altLang="zh-TW" i="1">
                            <a:latin typeface="Cambria Math"/>
                          </a:rPr>
                          <m:t>𝑧</m:t>
                        </m:r>
                        <m:r>
                          <a:rPr lang="en-US" altLang="zh-TW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𝑡</m:t>
                        </m:r>
                      </m:sub>
                      <m:sup/>
                    </m:sSubSup>
                    <m:r>
                      <a:rPr lang="en-US" altLang="zh-TW" i="1">
                        <a:latin typeface="Cambria Math"/>
                      </a:rPr>
                      <m:t>&lt;</m:t>
                    </m:r>
                    <m:sSubSup>
                      <m:sSubSupPr>
                        <m:ctrlPr>
                          <a:rPr lang="en-US" altLang="zh-TW" i="1">
                            <a:latin typeface="Cambria Math"/>
                            <a:ea typeface="Cambria Math"/>
                          </a:rPr>
                        </m:ctrlPr>
                      </m:sSubSupPr>
                      <m:e>
                        <m:r>
                          <a:rPr lang="en-US" altLang="zh-TW" i="1">
                            <a:latin typeface="Cambria Math"/>
                            <a:ea typeface="Cambria Math"/>
                          </a:rPr>
                          <m:t>𝑘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  <a:ea typeface="Cambria Math"/>
                          </a:rPr>
                          <m:t>𝑡</m:t>
                        </m:r>
                      </m:sub>
                      <m:sup>
                        <m:r>
                          <a:rPr lang="en-US" altLang="zh-TW" i="1">
                            <a:latin typeface="Cambria Math"/>
                            <a:ea typeface="Cambria Math"/>
                          </a:rPr>
                          <m:t>𝑃</m:t>
                        </m:r>
                      </m:sup>
                    </m:sSubSup>
                    <m:r>
                      <a:rPr lang="en-US" altLang="zh-TW" i="1">
                        <a:latin typeface="Cambria Math"/>
                        <a:ea typeface="Cambria Math"/>
                      </a:rPr>
                      <m:t>   </m:t>
                    </m:r>
                    <m:r>
                      <a:rPr lang="en-US" altLang="zh-TW" i="1">
                        <a:latin typeface="Cambria Math"/>
                        <a:ea typeface="Cambria Math"/>
                      </a:rPr>
                      <m:t>⟹</m:t>
                    </m:r>
                  </m:oMath>
                </a14:m>
                <a:r>
                  <a:rPr lang="zh-TW" alt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  <a:ea typeface="Cambria Math"/>
                          </a:rPr>
                          <m:t>𝑏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  <a:ea typeface="Cambria Math"/>
                          </a:rPr>
                          <m:t>𝑃𝐶𝐵</m:t>
                        </m:r>
                      </m:sub>
                    </m:sSub>
                    <m:r>
                      <a:rPr lang="en-US" altLang="zh-TW" i="1">
                        <a:latin typeface="Cambria Math"/>
                        <a:ea typeface="Cambria Math"/>
                      </a:rPr>
                      <m:t>(</m:t>
                    </m:r>
                    <m:sSubSup>
                      <m:sSubSupPr>
                        <m:ctrlPr>
                          <a:rPr lang="en-US" altLang="zh-TW" i="1">
                            <a:latin typeface="Cambria Math"/>
                            <a:ea typeface="Cambria Math"/>
                          </a:rPr>
                        </m:ctrlPr>
                      </m:sSubSupPr>
                      <m:e>
                        <m:r>
                          <a:rPr lang="en-US" altLang="zh-TW" i="1">
                            <a:latin typeface="Cambria Math"/>
                            <a:ea typeface="Cambria Math"/>
                          </a:rPr>
                          <m:t>𝑉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  <a:ea typeface="Cambria Math"/>
                          </a:rPr>
                          <m:t>𝑡</m:t>
                        </m:r>
                      </m:sub>
                      <m:sup/>
                    </m:sSubSup>
                    <m:r>
                      <a:rPr lang="en-US" altLang="zh-TW" i="1">
                        <a:latin typeface="Cambria Math"/>
                        <a:ea typeface="Cambria Math"/>
                      </a:rPr>
                      <m:t>,</m:t>
                    </m:r>
                    <m:r>
                      <a:rPr lang="en-US" altLang="zh-TW" i="1">
                        <a:latin typeface="Cambria Math"/>
                        <a:ea typeface="Cambria Math"/>
                      </a:rPr>
                      <m:t>𝑡</m:t>
                    </m:r>
                    <m:r>
                      <a:rPr lang="en-US" altLang="zh-TW" i="1">
                        <a:latin typeface="Cambria Math"/>
                        <a:ea typeface="Cambria Math"/>
                      </a:rPr>
                      <m:t>)≤</m:t>
                    </m:r>
                    <m:sSub>
                      <m:sSubPr>
                        <m:ctrlPr>
                          <a:rPr lang="en-US" altLang="zh-TW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  <a:ea typeface="Cambria Math"/>
                          </a:rPr>
                          <m:t>𝑏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  <a:ea typeface="Cambria Math"/>
                          </a:rPr>
                          <m:t>𝑃</m:t>
                        </m:r>
                      </m:sub>
                    </m:sSub>
                    <m:r>
                      <a:rPr lang="en-US" altLang="zh-TW" i="1">
                        <a:latin typeface="Cambria Math"/>
                        <a:ea typeface="Cambria Math"/>
                      </a:rPr>
                      <m:t>(</m:t>
                    </m:r>
                    <m:sSubSup>
                      <m:sSubSupPr>
                        <m:ctrlPr>
                          <a:rPr lang="en-US" altLang="zh-TW" i="1">
                            <a:latin typeface="Cambria Math"/>
                            <a:ea typeface="Cambria Math"/>
                          </a:rPr>
                        </m:ctrlPr>
                      </m:sSubSupPr>
                      <m:e>
                        <m:r>
                          <a:rPr lang="en-US" altLang="zh-TW" i="1">
                            <a:latin typeface="Cambria Math"/>
                            <a:ea typeface="Cambria Math"/>
                          </a:rPr>
                          <m:t>𝑉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  <a:ea typeface="Cambria Math"/>
                          </a:rPr>
                          <m:t>𝑡</m:t>
                        </m:r>
                      </m:sub>
                      <m:sup/>
                    </m:sSubSup>
                    <m:r>
                      <a:rPr lang="en-US" altLang="zh-TW" i="1">
                        <a:latin typeface="Cambria Math"/>
                        <a:ea typeface="Cambria Math"/>
                      </a:rPr>
                      <m:t>,</m:t>
                    </m:r>
                    <m:r>
                      <a:rPr lang="en-US" altLang="zh-TW" i="1">
                        <a:latin typeface="Cambria Math"/>
                        <a:ea typeface="Cambria Math"/>
                      </a:rPr>
                      <m:t>𝑡</m:t>
                    </m:r>
                    <m:r>
                      <a:rPr lang="en-US" altLang="zh-TW" i="1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en-US" altLang="zh-TW" dirty="0"/>
              </a:p>
              <a:p>
                <a:pPr marL="0" indent="0">
                  <a:buNone/>
                </a:pPr>
                <a:endParaRPr lang="en-US" altLang="zh-TW" dirty="0" smtClean="0"/>
              </a:p>
              <a:p>
                <a:pPr marL="0" indent="0">
                  <a:buNone/>
                </a:pPr>
                <a:r>
                  <a:rPr lang="en-US" altLang="zh-TW" dirty="0" smtClean="0"/>
                  <a:t>-  </a:t>
                </a:r>
                <a:r>
                  <a:rPr lang="en-US" altLang="zh-TW" dirty="0"/>
                  <a:t>w</a:t>
                </a:r>
                <a:r>
                  <a:rPr lang="en-US" altLang="zh-TW" dirty="0" smtClean="0"/>
                  <a:t>hen both options are present, the value, the</a:t>
                </a:r>
              </a:p>
              <a:p>
                <a:pPr marL="0" indent="0">
                  <a:buNone/>
                </a:pPr>
                <a:r>
                  <a:rPr lang="en-US" altLang="zh-TW" dirty="0"/>
                  <a:t> </a:t>
                </a:r>
                <a:r>
                  <a:rPr lang="en-US" altLang="zh-TW" dirty="0" smtClean="0"/>
                  <a:t>   value of preserving one option can make it</a:t>
                </a:r>
              </a:p>
              <a:p>
                <a:pPr marL="0" indent="0">
                  <a:buNone/>
                </a:pPr>
                <a:r>
                  <a:rPr lang="en-US" altLang="zh-TW" dirty="0"/>
                  <a:t> </a:t>
                </a:r>
                <a:r>
                  <a:rPr lang="en-US" altLang="zh-TW" dirty="0" smtClean="0"/>
                  <a:t>   optimal for issuer to continue servicing the </a:t>
                </a:r>
              </a:p>
              <a:p>
                <a:pPr marL="0" indent="0">
                  <a:buNone/>
                </a:pPr>
                <a:r>
                  <a:rPr lang="en-US" altLang="zh-TW" dirty="0"/>
                  <a:t> </a:t>
                </a:r>
                <a:r>
                  <a:rPr lang="en-US" altLang="zh-TW" dirty="0" smtClean="0"/>
                  <a:t>   debt in states in which it would otherwise    </a:t>
                </a:r>
              </a:p>
              <a:p>
                <a:pPr marL="0" indent="0">
                  <a:buNone/>
                </a:pPr>
                <a:r>
                  <a:rPr lang="en-US" altLang="zh-TW" dirty="0"/>
                  <a:t> </a:t>
                </a:r>
                <a:r>
                  <a:rPr lang="en-US" altLang="zh-TW" dirty="0" smtClean="0"/>
                  <a:t>   exercise the other option. </a:t>
                </a:r>
                <a:endParaRPr lang="zh-TW" altLang="en-US" dirty="0"/>
              </a:p>
            </p:txBody>
          </p:sp>
        </mc:Choice>
        <mc:Fallback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332656"/>
                <a:ext cx="8435280" cy="6336704"/>
              </a:xfrm>
              <a:blipFill rotWithShape="1">
                <a:blip r:embed="rId2"/>
                <a:stretch>
                  <a:fillRect l="-180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53861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6632"/>
                <a:ext cx="8229600" cy="6336704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altLang="zh-TW" b="1" u="sng" dirty="0" smtClean="0"/>
                  <a:t>Proof </a:t>
                </a:r>
                <a:endParaRPr lang="en-US" altLang="zh-TW" sz="2400" dirty="0" smtClean="0"/>
              </a:p>
              <a:p>
                <a:r>
                  <a:rPr lang="en-US" altLang="zh-TW" sz="2400" dirty="0" smtClean="0"/>
                  <a:t>Let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sz="240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altLang="zh-TW" sz="2400" b="0" i="1" smtClean="0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/>
                          </a:rPr>
                          <m:t>𝑡</m:t>
                        </m:r>
                      </m:sub>
                      <m:sup>
                        <m:r>
                          <a:rPr lang="en-US" altLang="zh-TW" sz="2400" b="0" i="1" smtClean="0">
                            <a:latin typeface="Cambria Math"/>
                          </a:rPr>
                          <m:t>(1)</m:t>
                        </m:r>
                      </m:sup>
                    </m:sSubSup>
                  </m:oMath>
                </a14:m>
                <a:r>
                  <a:rPr lang="en-US" altLang="zh-TW" sz="2400" dirty="0" smtClean="0"/>
                  <a:t>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sz="24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altLang="zh-TW" sz="2400" i="1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altLang="zh-TW" sz="2400" i="1">
                            <a:latin typeface="Cambria Math"/>
                          </a:rPr>
                          <m:t>𝑡</m:t>
                        </m:r>
                      </m:sub>
                      <m:sup>
                        <m:r>
                          <a:rPr lang="en-US" altLang="zh-TW" sz="2400" i="1">
                            <a:latin typeface="Cambria Math"/>
                          </a:rPr>
                          <m:t>(</m:t>
                        </m:r>
                        <m:r>
                          <a:rPr lang="en-US" altLang="zh-TW" sz="2400" b="0" i="1" smtClean="0">
                            <a:latin typeface="Cambria Math"/>
                          </a:rPr>
                          <m:t>2</m:t>
                        </m:r>
                        <m:r>
                          <a:rPr lang="en-US" altLang="zh-TW" sz="2400" i="1">
                            <a:latin typeface="Cambria Math"/>
                          </a:rPr>
                          <m:t>)</m:t>
                        </m:r>
                      </m:sup>
                    </m:sSubSup>
                  </m:oMath>
                </a14:m>
                <a:r>
                  <a:rPr lang="en-US" altLang="zh-TW" sz="2400" dirty="0" smtClean="0"/>
                  <a:t>are two states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2400" b="0" i="1" smtClean="0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zh-TW" altLang="en-US" sz="2400" dirty="0" smtClean="0"/>
                  <a:t> </a:t>
                </a:r>
                <a:r>
                  <a:rPr lang="en-US" altLang="zh-TW" sz="2400" dirty="0" smtClean="0"/>
                  <a:t>and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sz="24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altLang="zh-TW" sz="2400" b="0" i="1" smtClean="0">
                            <a:latin typeface="Cambria Math"/>
                          </a:rPr>
                          <m:t> </m:t>
                        </m:r>
                        <m:r>
                          <a:rPr lang="en-US" altLang="zh-TW" sz="2400" i="1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altLang="zh-TW" sz="2400" i="1">
                            <a:latin typeface="Cambria Math"/>
                          </a:rPr>
                          <m:t>𝑡</m:t>
                        </m:r>
                      </m:sub>
                      <m:sup>
                        <m:r>
                          <a:rPr lang="en-US" altLang="zh-TW" sz="2400" i="1">
                            <a:latin typeface="Cambria Math"/>
                          </a:rPr>
                          <m:t>(1)</m:t>
                        </m:r>
                      </m:sup>
                    </m:sSubSup>
                    <m:r>
                      <a:rPr lang="en-US" altLang="zh-TW" sz="2400" b="0" i="1" smtClean="0">
                        <a:latin typeface="Cambria Math"/>
                      </a:rPr>
                      <m:t>&gt;</m:t>
                    </m:r>
                  </m:oMath>
                </a14:m>
                <a:r>
                  <a:rPr lang="en-US" altLang="zh-TW" sz="2400" dirty="0" smtClean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sz="24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altLang="zh-TW" sz="2400" i="1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altLang="zh-TW" sz="2400" i="1">
                            <a:latin typeface="Cambria Math"/>
                          </a:rPr>
                          <m:t>𝑡</m:t>
                        </m:r>
                      </m:sub>
                      <m:sup>
                        <m:r>
                          <a:rPr lang="en-US" altLang="zh-TW" sz="2400" i="1">
                            <a:latin typeface="Cambria Math"/>
                          </a:rPr>
                          <m:t>(2)</m:t>
                        </m:r>
                      </m:sup>
                    </m:sSubSup>
                  </m:oMath>
                </a14:m>
                <a:r>
                  <a:rPr lang="en-US" altLang="zh-TW" dirty="0" smtClean="0"/>
                  <a:t> </a:t>
                </a:r>
              </a:p>
              <a:p>
                <a:pPr marL="0" indent="0">
                  <a:buNone/>
                </a:pPr>
                <a:r>
                  <a:rPr lang="en-US" altLang="zh-TW" sz="2400" dirty="0"/>
                  <a:t> </a:t>
                </a:r>
                <a:r>
                  <a:rPr lang="en-US" altLang="zh-TW" sz="2400" dirty="0" smtClean="0"/>
                  <a:t>      </a:t>
                </a:r>
              </a:p>
              <a:p>
                <a:pPr marL="0" indent="0">
                  <a:buNone/>
                </a:pPr>
                <a:r>
                  <a:rPr lang="en-US" altLang="zh-TW" sz="2400" dirty="0"/>
                  <a:t> </a:t>
                </a:r>
                <a:r>
                  <a:rPr lang="en-US" altLang="zh-TW" sz="2400" dirty="0" smtClean="0"/>
                  <a:t>    </a:t>
                </a:r>
                <a:r>
                  <a:rPr lang="en-US" altLang="zh-TW" sz="2400" u="sng" dirty="0" smtClean="0"/>
                  <a:t>Step 1  </a:t>
                </a:r>
                <a:endParaRPr lang="en-US" altLang="zh-TW" sz="2400" u="sng" dirty="0"/>
              </a:p>
              <a:p>
                <a:pPr marL="0" indent="0">
                  <a:buNone/>
                </a:pPr>
                <a:r>
                  <a:rPr lang="en-US" altLang="zh-TW" sz="2400" dirty="0" smtClean="0"/>
                  <a:t>           Suppose</a:t>
                </a:r>
                <a:r>
                  <a:rPr lang="en-US" altLang="zh-TW" sz="2800" dirty="0" smtClean="0"/>
                  <a:t> </a:t>
                </a:r>
                <a:r>
                  <a:rPr lang="en-US" altLang="zh-TW" sz="2400" dirty="0" smtClean="0"/>
                  <a:t>it is optimal to continue at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sz="24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altLang="zh-TW" sz="2400" i="1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altLang="zh-TW" sz="2400" i="1">
                            <a:latin typeface="Cambria Math"/>
                          </a:rPr>
                          <m:t>𝑡</m:t>
                        </m:r>
                      </m:sub>
                      <m:sup>
                        <m:r>
                          <a:rPr lang="en-US" altLang="zh-TW" sz="2400" i="1">
                            <a:latin typeface="Cambria Math"/>
                          </a:rPr>
                          <m:t>(</m:t>
                        </m:r>
                        <m:r>
                          <a:rPr lang="en-US" altLang="zh-TW" sz="2400" b="0" i="1" smtClean="0">
                            <a:latin typeface="Cambria Math"/>
                          </a:rPr>
                          <m:t>2</m:t>
                        </m:r>
                        <m:r>
                          <a:rPr lang="en-US" altLang="zh-TW" sz="2400" i="1">
                            <a:latin typeface="Cambria Math"/>
                          </a:rPr>
                          <m:t>)</m:t>
                        </m:r>
                      </m:sup>
                    </m:sSubSup>
                  </m:oMath>
                </a14:m>
                <a:r>
                  <a:rPr lang="en-US" altLang="zh-TW" sz="2400" dirty="0" smtClean="0"/>
                  <a:t>and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sz="24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altLang="zh-TW" sz="2400" i="1">
                            <a:latin typeface="Cambria Math"/>
                          </a:rPr>
                          <m:t> </m:t>
                        </m:r>
                        <m:r>
                          <a:rPr lang="en-US" altLang="zh-TW" sz="2400" i="1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altLang="zh-TW" sz="2400" i="1">
                            <a:latin typeface="Cambria Math"/>
                          </a:rPr>
                          <m:t>𝑡</m:t>
                        </m:r>
                      </m:sub>
                      <m:sup>
                        <m:r>
                          <a:rPr lang="en-US" altLang="zh-TW" sz="2400" i="1">
                            <a:latin typeface="Cambria Math"/>
                          </a:rPr>
                          <m:t>(1)</m:t>
                        </m:r>
                      </m:sup>
                    </m:sSubSup>
                    <m:r>
                      <a:rPr lang="en-US" altLang="zh-TW" sz="2400" i="1">
                        <a:latin typeface="Cambria Math"/>
                      </a:rPr>
                      <m:t>&gt;</m:t>
                    </m:r>
                  </m:oMath>
                </a14:m>
                <a:r>
                  <a:rPr lang="en-US" altLang="zh-TW" sz="2400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sz="24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altLang="zh-TW" sz="2400" i="1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altLang="zh-TW" sz="2400" i="1">
                            <a:latin typeface="Cambria Math"/>
                          </a:rPr>
                          <m:t>𝑡</m:t>
                        </m:r>
                      </m:sub>
                      <m:sup>
                        <m:r>
                          <a:rPr lang="en-US" altLang="zh-TW" sz="2400" i="1">
                            <a:latin typeface="Cambria Math"/>
                          </a:rPr>
                          <m:t>(2)</m:t>
                        </m:r>
                      </m:sup>
                    </m:sSubSup>
                  </m:oMath>
                </a14:m>
                <a:r>
                  <a:rPr lang="en-US" altLang="zh-TW" sz="2400" dirty="0" smtClean="0"/>
                  <a:t>. </a:t>
                </a:r>
              </a:p>
              <a:p>
                <a:pPr marL="0" indent="0">
                  <a:buNone/>
                </a:pPr>
                <a:r>
                  <a:rPr lang="en-US" altLang="zh-TW" sz="2400" dirty="0"/>
                  <a:t> </a:t>
                </a:r>
                <a:r>
                  <a:rPr lang="en-US" altLang="zh-TW" sz="2400" dirty="0" smtClean="0"/>
                  <a:t>          We show that it is then optimal to continue at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sz="24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altLang="zh-TW" sz="2400" i="1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altLang="zh-TW" sz="2400" i="1">
                            <a:latin typeface="Cambria Math"/>
                          </a:rPr>
                          <m:t>𝑡</m:t>
                        </m:r>
                      </m:sub>
                      <m:sup>
                        <m:r>
                          <a:rPr lang="en-US" altLang="zh-TW" sz="2400" i="1">
                            <a:latin typeface="Cambria Math"/>
                          </a:rPr>
                          <m:t>(</m:t>
                        </m:r>
                        <m:r>
                          <a:rPr lang="en-US" altLang="zh-TW" sz="2400" b="0" i="1" smtClean="0">
                            <a:latin typeface="Cambria Math"/>
                          </a:rPr>
                          <m:t>1</m:t>
                        </m:r>
                        <m:r>
                          <a:rPr lang="en-US" altLang="zh-TW" sz="2400" i="1">
                            <a:latin typeface="Cambria Math"/>
                          </a:rPr>
                          <m:t>)</m:t>
                        </m:r>
                      </m:sup>
                    </m:sSubSup>
                  </m:oMath>
                </a14:m>
                <a:r>
                  <a:rPr lang="en-US" altLang="zh-TW" sz="2400" dirty="0" smtClean="0"/>
                  <a:t>.</a:t>
                </a:r>
                <a:r>
                  <a:rPr lang="zh-TW" altLang="en-US" sz="2400" dirty="0" smtClean="0"/>
                  <a:t>  </a:t>
                </a:r>
                <a:endParaRPr lang="en-US" altLang="zh-TW" sz="2400" dirty="0" smtClean="0"/>
              </a:p>
              <a:p>
                <a:pPr marL="0" indent="0">
                  <a:buNone/>
                </a:pPr>
                <a:endParaRPr lang="en-US" altLang="zh-TW" sz="2400" dirty="0"/>
              </a:p>
              <a:p>
                <a:pPr marL="0" indent="0">
                  <a:buNone/>
                </a:pPr>
                <a:r>
                  <a:rPr lang="en-US" altLang="zh-TW" sz="2400" dirty="0" smtClean="0"/>
                  <a:t>            According to the call delta inequality </a:t>
                </a:r>
              </a:p>
              <a:p>
                <a:pPr marL="0" indent="0">
                  <a:buNone/>
                </a:pPr>
                <a:r>
                  <a:rPr lang="en-US" altLang="zh-TW" sz="2400" dirty="0" smtClean="0"/>
                  <a:t>                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2400" i="1" dirty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TW" sz="2400" i="1" dirty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sz="2400" i="1" dirty="0">
                                <a:latin typeface="Cambria Math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zh-TW" sz="2400" b="0" i="1" dirty="0" smtClean="0">
                                <a:latin typeface="Cambria Math"/>
                              </a:rPr>
                              <m:t>𝑌</m:t>
                            </m:r>
                          </m:sub>
                        </m:sSub>
                        <m:d>
                          <m:dPr>
                            <m:ctrlPr>
                              <a:rPr lang="en-US" altLang="zh-TW" sz="2400" i="1" dirty="0">
                                <a:latin typeface="Cambria Math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altLang="zh-TW" sz="2400" i="1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altLang="zh-TW" sz="2400" i="1">
                                    <a:latin typeface="Cambria Math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en-US" altLang="zh-TW" sz="2400" i="1">
                                    <a:latin typeface="Cambria Math"/>
                                  </a:rPr>
                                  <m:t>𝑡</m:t>
                                </m:r>
                              </m:sub>
                              <m:sup>
                                <m:d>
                                  <m:dPr>
                                    <m:ctrlPr>
                                      <a:rPr lang="en-US" altLang="zh-TW" sz="2400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TW" sz="2400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e>
                                </m:d>
                              </m:sup>
                            </m:sSubSup>
                            <m:r>
                              <a:rPr lang="en-US" altLang="zh-TW" sz="2400" i="1">
                                <a:latin typeface="Cambria Math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zh-TW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400" i="1">
                                    <a:latin typeface="Cambria Math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en-US" altLang="zh-TW" sz="2400" i="1">
                                    <a:latin typeface="Cambria Math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n-US" altLang="zh-TW" sz="2400" i="1">
                                <a:latin typeface="Cambria Math"/>
                              </a:rPr>
                              <m:t>,</m:t>
                            </m:r>
                            <m:r>
                              <a:rPr lang="en-US" altLang="zh-TW" sz="2400" i="1">
                                <a:latin typeface="Cambria Math"/>
                              </a:rPr>
                              <m:t>𝑡</m:t>
                            </m:r>
                          </m:e>
                        </m:d>
                        <m:r>
                          <a:rPr lang="en-US" altLang="zh-TW" sz="2400" i="1">
                            <a:latin typeface="Cambria Math"/>
                          </a:rPr>
                          <m:t> −</m:t>
                        </m:r>
                        <m:r>
                          <m:rPr>
                            <m:nor/>
                          </m:rPr>
                          <a:rPr lang="en-US" altLang="zh-TW" sz="2400" dirty="0"/>
                          <m:t> </m:t>
                        </m:r>
                        <m:sSub>
                          <m:sSubPr>
                            <m:ctrlPr>
                              <a:rPr lang="en-US" altLang="zh-TW" sz="2400" i="1" dirty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sz="2400" i="1" dirty="0">
                                <a:latin typeface="Cambria Math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zh-TW" sz="2400" b="0" i="1" dirty="0" smtClean="0">
                                <a:latin typeface="Cambria Math"/>
                              </a:rPr>
                              <m:t>𝑌</m:t>
                            </m:r>
                          </m:sub>
                        </m:sSub>
                        <m:d>
                          <m:dPr>
                            <m:ctrlPr>
                              <a:rPr lang="en-US" altLang="zh-TW" sz="2400" i="1" dirty="0">
                                <a:latin typeface="Cambria Math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altLang="zh-TW" sz="2400" i="1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altLang="zh-TW" sz="2400" i="1">
                                    <a:latin typeface="Cambria Math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en-US" altLang="zh-TW" sz="2400" i="1">
                                    <a:latin typeface="Cambria Math"/>
                                  </a:rPr>
                                  <m:t>𝑡</m:t>
                                </m:r>
                              </m:sub>
                              <m:sup>
                                <m:d>
                                  <m:dPr>
                                    <m:ctrlPr>
                                      <a:rPr lang="en-US" altLang="zh-TW" sz="2400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TW" sz="24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e>
                                </m:d>
                              </m:sup>
                            </m:sSubSup>
                            <m:r>
                              <a:rPr lang="en-US" altLang="zh-TW" sz="2400" i="1">
                                <a:latin typeface="Cambria Math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zh-TW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400" i="1">
                                    <a:latin typeface="Cambria Math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en-US" altLang="zh-TW" sz="2400" i="1">
                                    <a:latin typeface="Cambria Math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n-US" altLang="zh-TW" sz="2400" i="1">
                                <a:latin typeface="Cambria Math"/>
                              </a:rPr>
                              <m:t>,</m:t>
                            </m:r>
                            <m:r>
                              <a:rPr lang="en-US" altLang="zh-TW" sz="2400" i="1">
                                <a:latin typeface="Cambria Math"/>
                              </a:rPr>
                              <m:t>𝑡</m:t>
                            </m:r>
                          </m:e>
                        </m:d>
                      </m:num>
                      <m:den>
                        <m:sSubSup>
                          <m:sSubSupPr>
                            <m:ctrlPr>
                              <a:rPr lang="en-US" altLang="zh-TW" sz="2400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altLang="zh-TW" sz="2400" i="1">
                                <a:latin typeface="Cambria Math"/>
                              </a:rPr>
                              <m:t> </m:t>
                            </m:r>
                            <m:r>
                              <a:rPr lang="en-US" altLang="zh-TW" sz="2400" i="1"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/>
                              </a:rPr>
                              <m:t>𝑡</m:t>
                            </m:r>
                          </m:sub>
                          <m:sup>
                            <m:r>
                              <a:rPr lang="en-US" altLang="zh-TW" sz="2400" i="1">
                                <a:latin typeface="Cambria Math"/>
                              </a:rPr>
                              <m:t>(</m:t>
                            </m:r>
                            <m:r>
                              <a:rPr lang="en-US" altLang="zh-TW" sz="2400" b="0" i="1" smtClean="0">
                                <a:latin typeface="Cambria Math"/>
                              </a:rPr>
                              <m:t>1</m:t>
                            </m:r>
                            <m:r>
                              <a:rPr lang="en-US" altLang="zh-TW" sz="2400" i="1">
                                <a:latin typeface="Cambria Math"/>
                              </a:rPr>
                              <m:t>)</m:t>
                            </m:r>
                          </m:sup>
                        </m:sSubSup>
                        <m:r>
                          <a:rPr lang="en-US" altLang="zh-TW" sz="2400" i="1">
                            <a:latin typeface="Cambria Math"/>
                          </a:rPr>
                          <m:t>−</m:t>
                        </m:r>
                        <m:sSubSup>
                          <m:sSubSupPr>
                            <m:ctrlPr>
                              <a:rPr lang="en-US" altLang="zh-TW" sz="2400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altLang="zh-TW" sz="2400" i="1"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/>
                              </a:rPr>
                              <m:t>𝑡</m:t>
                            </m:r>
                          </m:sub>
                          <m:sup>
                            <m:r>
                              <a:rPr lang="en-US" altLang="zh-TW" sz="2400" i="1">
                                <a:latin typeface="Cambria Math"/>
                              </a:rPr>
                              <m:t>(</m:t>
                            </m:r>
                            <m:r>
                              <a:rPr lang="en-US" altLang="zh-TW" sz="2400" b="0" i="1" smtClean="0">
                                <a:latin typeface="Cambria Math"/>
                              </a:rPr>
                              <m:t>2</m:t>
                            </m:r>
                            <m:r>
                              <a:rPr lang="en-US" altLang="zh-TW" sz="2400" i="1">
                                <a:latin typeface="Cambria Math"/>
                              </a:rPr>
                              <m:t>)</m:t>
                            </m:r>
                          </m:sup>
                        </m:sSubSup>
                      </m:den>
                    </m:f>
                    <m:r>
                      <a:rPr lang="en-US" altLang="zh-TW" sz="2400" i="1" dirty="0">
                        <a:latin typeface="Cambria Math"/>
                        <a:ea typeface="Cambria Math"/>
                      </a:rPr>
                      <m:t>≥</m:t>
                    </m:r>
                    <m:r>
                      <a:rPr lang="en-US" altLang="zh-TW" sz="2400" b="0" i="1" dirty="0" smtClean="0">
                        <a:latin typeface="Cambria Math"/>
                        <a:ea typeface="Cambria Math"/>
                      </a:rPr>
                      <m:t>−</m:t>
                    </m:r>
                    <m:r>
                      <a:rPr lang="en-US" altLang="zh-TW" sz="2400" i="1" dirty="0">
                        <a:latin typeface="Cambria Math"/>
                        <a:ea typeface="Cambria Math"/>
                      </a:rPr>
                      <m:t>1</m:t>
                    </m:r>
                  </m:oMath>
                </a14:m>
                <a:r>
                  <a:rPr lang="zh-TW" altLang="en-US" sz="2400" dirty="0" smtClean="0"/>
                  <a:t>  </a:t>
                </a:r>
                <a:endParaRPr lang="en-US" altLang="zh-TW" sz="2400" dirty="0" smtClean="0"/>
              </a:p>
              <a:p>
                <a:pPr marL="0" indent="0">
                  <a:buNone/>
                </a:pPr>
                <a:r>
                  <a:rPr lang="en-US" altLang="zh-TW" sz="2400" dirty="0"/>
                  <a:t> </a:t>
                </a:r>
                <a:r>
                  <a:rPr lang="en-US" altLang="zh-TW" sz="2400" dirty="0" smtClean="0"/>
                  <a:t>               </a:t>
                </a:r>
                <a14:m>
                  <m:oMath xmlns:m="http://schemas.openxmlformats.org/officeDocument/2006/math">
                    <m:r>
                      <a:rPr lang="en-US" altLang="zh-TW" sz="2400" i="1" smtClean="0">
                        <a:latin typeface="Cambria Math"/>
                        <a:ea typeface="Cambria Math"/>
                      </a:rPr>
                      <m:t>⟹</m:t>
                    </m:r>
                  </m:oMath>
                </a14:m>
                <a:r>
                  <a:rPr lang="zh-TW" altLang="en-US" sz="2400" dirty="0" smtClean="0"/>
                  <a:t>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2000" i="1" dirty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altLang="zh-TW" sz="2000" b="0" i="1" dirty="0" smtClean="0">
                            <a:latin typeface="Cambria Math"/>
                          </a:rPr>
                          <m:t>𝑌</m:t>
                        </m:r>
                      </m:sub>
                    </m:sSub>
                    <m:d>
                      <m:dPr>
                        <m:ctrlPr>
                          <a:rPr lang="en-US" altLang="zh-TW" sz="2000" i="1" dirty="0">
                            <a:latin typeface="Cambria Math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altLang="zh-TW" sz="2000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altLang="zh-TW" sz="2000" i="1"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n-US" altLang="zh-TW" sz="2000" i="1">
                                <a:latin typeface="Cambria Math"/>
                              </a:rPr>
                              <m:t>𝑡</m:t>
                            </m:r>
                          </m:sub>
                          <m:sup>
                            <m:d>
                              <m:dPr>
                                <m:ctrlPr>
                                  <a:rPr lang="en-US" altLang="zh-TW" sz="20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altLang="zh-TW" sz="20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</m:d>
                          </m:sup>
                        </m:sSubSup>
                        <m:r>
                          <a:rPr lang="en-US" altLang="zh-TW" sz="2000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sz="2000" i="1">
                                <a:latin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en-US" altLang="zh-TW" sz="2000" i="1"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  <m:r>
                          <a:rPr lang="en-US" altLang="zh-TW" sz="2000" i="1">
                            <a:latin typeface="Cambria Math"/>
                          </a:rPr>
                          <m:t>,</m:t>
                        </m:r>
                        <m:r>
                          <a:rPr lang="en-US" altLang="zh-TW" sz="2000" i="1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altLang="zh-TW" sz="2000" i="1">
                        <a:latin typeface="Cambria Math"/>
                      </a:rPr>
                      <m:t> −</m:t>
                    </m:r>
                    <m:r>
                      <m:rPr>
                        <m:nor/>
                      </m:rPr>
                      <a:rPr lang="en-US" altLang="zh-TW" sz="2000" dirty="0"/>
                      <m:t> </m:t>
                    </m:r>
                    <m:sSub>
                      <m:sSubPr>
                        <m:ctrlPr>
                          <a:rPr lang="en-US" altLang="zh-TW" sz="20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2000" i="1" dirty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altLang="zh-TW" sz="2000" b="0" i="1" dirty="0" smtClean="0">
                            <a:latin typeface="Cambria Math"/>
                          </a:rPr>
                          <m:t>𝑌</m:t>
                        </m:r>
                      </m:sub>
                    </m:sSub>
                    <m:d>
                      <m:dPr>
                        <m:ctrlPr>
                          <a:rPr lang="en-US" altLang="zh-TW" sz="2000" i="1" dirty="0">
                            <a:latin typeface="Cambria Math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altLang="zh-TW" sz="2000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altLang="zh-TW" sz="2000" i="1"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n-US" altLang="zh-TW" sz="2000" i="1">
                                <a:latin typeface="Cambria Math"/>
                              </a:rPr>
                              <m:t>𝑡</m:t>
                            </m:r>
                          </m:sub>
                          <m:sup>
                            <m:d>
                              <m:dPr>
                                <m:ctrlPr>
                                  <a:rPr lang="en-US" altLang="zh-TW" sz="20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altLang="zh-TW" sz="2000" b="0" i="1" smtClean="0">
                                    <a:latin typeface="Cambria Math"/>
                                  </a:rPr>
                                  <m:t>2</m:t>
                                </m:r>
                              </m:e>
                            </m:d>
                          </m:sup>
                        </m:sSubSup>
                        <m:r>
                          <a:rPr lang="en-US" altLang="zh-TW" sz="2000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sz="2000" i="1">
                                <a:latin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en-US" altLang="zh-TW" sz="2000" i="1"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  <m:r>
                          <a:rPr lang="en-US" altLang="zh-TW" sz="2000" i="1">
                            <a:latin typeface="Cambria Math"/>
                          </a:rPr>
                          <m:t>,</m:t>
                        </m:r>
                        <m:r>
                          <a:rPr lang="en-US" altLang="zh-TW" sz="2000" i="1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altLang="zh-TW" sz="2000" i="1" smtClean="0">
                        <a:latin typeface="Cambria Math"/>
                        <a:ea typeface="Cambria Math"/>
                      </a:rPr>
                      <m:t>≥</m:t>
                    </m:r>
                    <m:r>
                      <a:rPr lang="en-US" altLang="zh-TW" sz="2000" b="0" i="1" smtClean="0">
                        <a:latin typeface="Cambria Math"/>
                        <a:ea typeface="Cambria Math"/>
                      </a:rPr>
                      <m:t> </m:t>
                    </m:r>
                    <m:sSubSup>
                      <m:sSubSupPr>
                        <m:ctrlPr>
                          <a:rPr lang="en-US" altLang="zh-TW" sz="24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altLang="zh-TW" sz="2400" i="1">
                            <a:latin typeface="Cambria Math"/>
                          </a:rPr>
                          <m:t> </m:t>
                        </m:r>
                        <m:r>
                          <a:rPr lang="en-US" altLang="zh-TW" sz="2400" i="1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altLang="zh-TW" sz="2400" i="1">
                            <a:latin typeface="Cambria Math"/>
                          </a:rPr>
                          <m:t>𝑡</m:t>
                        </m:r>
                      </m:sub>
                      <m:sup>
                        <m:d>
                          <m:dPr>
                            <m:ctrlPr>
                              <a:rPr lang="en-US" altLang="zh-TW" sz="2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zh-TW" sz="2400" b="0" i="1" smtClean="0">
                                <a:latin typeface="Cambria Math"/>
                              </a:rPr>
                              <m:t>2</m:t>
                            </m:r>
                          </m:e>
                        </m:d>
                      </m:sup>
                    </m:sSubSup>
                    <m:r>
                      <a:rPr lang="en-US" altLang="zh-TW" sz="2400" b="0" i="1" smtClean="0">
                        <a:latin typeface="Cambria Math"/>
                      </a:rPr>
                      <m:t>−</m:t>
                    </m:r>
                  </m:oMath>
                </a14:m>
                <a:r>
                  <a:rPr lang="en-US" altLang="zh-TW" sz="2400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sz="24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altLang="zh-TW" sz="2400" i="1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altLang="zh-TW" sz="2400" i="1">
                            <a:latin typeface="Cambria Math"/>
                          </a:rPr>
                          <m:t>𝑡</m:t>
                        </m:r>
                      </m:sub>
                      <m:sup>
                        <m:r>
                          <a:rPr lang="en-US" altLang="zh-TW" sz="2400" i="1">
                            <a:latin typeface="Cambria Math"/>
                          </a:rPr>
                          <m:t>(</m:t>
                        </m:r>
                        <m:r>
                          <a:rPr lang="en-US" altLang="zh-TW" sz="2400" b="0" i="1" smtClean="0">
                            <a:latin typeface="Cambria Math"/>
                          </a:rPr>
                          <m:t>1</m:t>
                        </m:r>
                        <m:r>
                          <a:rPr lang="en-US" altLang="zh-TW" sz="2400" i="1">
                            <a:latin typeface="Cambria Math"/>
                          </a:rPr>
                          <m:t>)</m:t>
                        </m:r>
                      </m:sup>
                    </m:sSubSup>
                  </m:oMath>
                </a14:m>
                <a:endParaRPr lang="en-US" altLang="zh-TW" sz="2400" dirty="0" smtClean="0"/>
              </a:p>
              <a:p>
                <a:pPr marL="0" indent="0">
                  <a:buNone/>
                </a:pPr>
                <a:r>
                  <a:rPr lang="en-US" altLang="zh-TW" sz="2400" dirty="0"/>
                  <a:t> </a:t>
                </a:r>
                <a:r>
                  <a:rPr lang="en-US" altLang="zh-TW" sz="2400" dirty="0" smtClean="0"/>
                  <a:t>             </a:t>
                </a:r>
                <a:r>
                  <a:rPr lang="en-US" altLang="zh-TW" sz="2800" dirty="0"/>
                  <a:t> </a:t>
                </a:r>
                <a14:m>
                  <m:oMath xmlns:m="http://schemas.openxmlformats.org/officeDocument/2006/math">
                    <m:r>
                      <a:rPr lang="en-US" altLang="zh-TW" sz="2400" i="1">
                        <a:latin typeface="Cambria Math"/>
                        <a:ea typeface="Cambria Math"/>
                      </a:rPr>
                      <m:t>⟹</m:t>
                    </m:r>
                  </m:oMath>
                </a14:m>
                <a:r>
                  <a:rPr lang="zh-TW" altLang="en-US" sz="2800" dirty="0"/>
                  <a:t>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2000" i="1" dirty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altLang="zh-TW" sz="2000" b="0" i="1" dirty="0" smtClean="0">
                            <a:latin typeface="Cambria Math"/>
                          </a:rPr>
                          <m:t> </m:t>
                        </m:r>
                        <m:r>
                          <a:rPr lang="en-US" altLang="zh-TW" sz="2000" b="0" i="1" dirty="0" smtClean="0">
                            <a:latin typeface="Cambria Math"/>
                          </a:rPr>
                          <m:t>𝑌</m:t>
                        </m:r>
                      </m:sub>
                    </m:sSub>
                    <m:d>
                      <m:dPr>
                        <m:ctrlPr>
                          <a:rPr lang="en-US" altLang="zh-TW" sz="2000" i="1" dirty="0">
                            <a:latin typeface="Cambria Math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altLang="zh-TW" sz="2000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altLang="zh-TW" sz="2000" i="1"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n-US" altLang="zh-TW" sz="2000" i="1">
                                <a:latin typeface="Cambria Math"/>
                              </a:rPr>
                              <m:t>𝑡</m:t>
                            </m:r>
                          </m:sub>
                          <m:sup>
                            <m:d>
                              <m:dPr>
                                <m:ctrlPr>
                                  <a:rPr lang="en-US" altLang="zh-TW" sz="20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altLang="zh-TW" sz="20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</m:d>
                          </m:sup>
                        </m:sSubSup>
                        <m:r>
                          <a:rPr lang="en-US" altLang="zh-TW" sz="2000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sz="2000" i="1">
                                <a:latin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en-US" altLang="zh-TW" sz="2000" i="1"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  <m:r>
                          <a:rPr lang="en-US" altLang="zh-TW" sz="2000" i="1">
                            <a:latin typeface="Cambria Math"/>
                          </a:rPr>
                          <m:t>,</m:t>
                        </m:r>
                        <m:r>
                          <a:rPr lang="en-US" altLang="zh-TW" sz="2000" i="1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altLang="zh-TW" sz="2000" i="1">
                        <a:latin typeface="Cambria Math"/>
                        <a:ea typeface="Cambria Math"/>
                      </a:rPr>
                      <m:t>≥</m:t>
                    </m:r>
                    <m:r>
                      <m:rPr>
                        <m:nor/>
                      </m:rPr>
                      <a:rPr lang="en-US" altLang="zh-TW" sz="2000" dirty="0"/>
                      <m:t> </m:t>
                    </m:r>
                    <m:sSub>
                      <m:sSubPr>
                        <m:ctrlPr>
                          <a:rPr lang="en-US" altLang="zh-TW" sz="20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2000" i="1" dirty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altLang="zh-TW" sz="2000" b="0" i="1" dirty="0" smtClean="0">
                            <a:latin typeface="Cambria Math"/>
                          </a:rPr>
                          <m:t>𝑌</m:t>
                        </m:r>
                      </m:sub>
                    </m:sSub>
                    <m:d>
                      <m:dPr>
                        <m:ctrlPr>
                          <a:rPr lang="en-US" altLang="zh-TW" sz="2000" i="1" dirty="0">
                            <a:latin typeface="Cambria Math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altLang="zh-TW" sz="2000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altLang="zh-TW" sz="2000" i="1"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n-US" altLang="zh-TW" sz="2000" i="1">
                                <a:latin typeface="Cambria Math"/>
                              </a:rPr>
                              <m:t>𝑡</m:t>
                            </m:r>
                          </m:sub>
                          <m:sup>
                            <m:d>
                              <m:dPr>
                                <m:ctrlPr>
                                  <a:rPr lang="en-US" altLang="zh-TW" sz="20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altLang="zh-TW" sz="2000" b="0" i="1" smtClean="0">
                                    <a:latin typeface="Cambria Math"/>
                                  </a:rPr>
                                  <m:t>2</m:t>
                                </m:r>
                              </m:e>
                            </m:d>
                          </m:sup>
                        </m:sSubSup>
                        <m:r>
                          <a:rPr lang="en-US" altLang="zh-TW" sz="2000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sz="2000" i="1">
                                <a:latin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en-US" altLang="zh-TW" sz="2000" i="1"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  <m:r>
                          <a:rPr lang="en-US" altLang="zh-TW" sz="2000" i="1">
                            <a:latin typeface="Cambria Math"/>
                          </a:rPr>
                          <m:t>,</m:t>
                        </m:r>
                        <m:r>
                          <a:rPr lang="en-US" altLang="zh-TW" sz="2000" i="1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altLang="zh-TW" sz="2000" b="0" i="1" smtClean="0">
                        <a:latin typeface="Cambria Math"/>
                      </a:rPr>
                      <m:t> +</m:t>
                    </m:r>
                    <m:r>
                      <a:rPr lang="en-US" altLang="zh-TW" sz="2000" i="1">
                        <a:latin typeface="Cambria Math"/>
                        <a:ea typeface="Cambria Math"/>
                      </a:rPr>
                      <m:t> </m:t>
                    </m:r>
                    <m:sSubSup>
                      <m:sSubSupPr>
                        <m:ctrlPr>
                          <a:rPr lang="en-US" altLang="zh-TW" sz="24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altLang="zh-TW" sz="2400" i="1">
                            <a:latin typeface="Cambria Math"/>
                          </a:rPr>
                          <m:t> </m:t>
                        </m:r>
                        <m:r>
                          <a:rPr lang="en-US" altLang="zh-TW" sz="2400" i="1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altLang="zh-TW" sz="2400" i="1">
                            <a:latin typeface="Cambria Math"/>
                          </a:rPr>
                          <m:t>𝑡</m:t>
                        </m:r>
                      </m:sub>
                      <m:sup>
                        <m:d>
                          <m:dPr>
                            <m:ctrlPr>
                              <a:rPr lang="en-US" altLang="zh-TW" sz="2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zh-TW" sz="2400" i="1">
                                <a:latin typeface="Cambria Math"/>
                              </a:rPr>
                              <m:t>2</m:t>
                            </m:r>
                          </m:e>
                        </m:d>
                      </m:sup>
                    </m:sSubSup>
                    <m:r>
                      <a:rPr lang="en-US" altLang="zh-TW" sz="2400" i="1">
                        <a:latin typeface="Cambria Math"/>
                      </a:rPr>
                      <m:t>−</m:t>
                    </m:r>
                    <m:sSubSup>
                      <m:sSubSupPr>
                        <m:ctrlPr>
                          <a:rPr lang="en-US" altLang="zh-TW" sz="24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altLang="zh-TW" sz="2400" i="1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altLang="zh-TW" sz="2400" i="1">
                            <a:latin typeface="Cambria Math"/>
                          </a:rPr>
                          <m:t>𝑡</m:t>
                        </m:r>
                      </m:sub>
                      <m:sup>
                        <m:r>
                          <a:rPr lang="en-US" altLang="zh-TW" sz="2400" i="1">
                            <a:latin typeface="Cambria Math"/>
                          </a:rPr>
                          <m:t>(1)</m:t>
                        </m:r>
                      </m:sup>
                    </m:sSubSup>
                  </m:oMath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6632"/>
                <a:ext cx="8229600" cy="6336704"/>
              </a:xfrm>
              <a:blipFill rotWithShape="1">
                <a:blip r:embed="rId2"/>
                <a:stretch>
                  <a:fillRect l="-1852" t="-125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15077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323528" y="188640"/>
                <a:ext cx="8640960" cy="6480720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zh-TW" altLang="en-US" sz="2400" i="1" smtClean="0">
                        <a:latin typeface="Cambria Math"/>
                      </a:rPr>
                      <m:t>∵</m:t>
                    </m:r>
                  </m:oMath>
                </a14:m>
                <a:r>
                  <a:rPr lang="zh-TW" altLang="en-US" sz="2400" dirty="0"/>
                  <a:t> </a:t>
                </a:r>
                <a:r>
                  <a:rPr lang="en-US" altLang="zh-TW" sz="2400" dirty="0"/>
                  <a:t>it is optimal to continue at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sz="24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altLang="zh-TW" sz="2400" b="0" i="1" smtClean="0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altLang="zh-TW" sz="2400" i="1">
                            <a:latin typeface="Cambria Math"/>
                          </a:rPr>
                          <m:t>𝑡</m:t>
                        </m:r>
                      </m:sub>
                      <m:sup>
                        <m:r>
                          <a:rPr lang="en-US" altLang="zh-TW" sz="2400" i="1">
                            <a:latin typeface="Cambria Math"/>
                          </a:rPr>
                          <m:t>(</m:t>
                        </m:r>
                        <m:r>
                          <a:rPr lang="en-US" altLang="zh-TW" sz="2400" b="0" i="1" smtClean="0">
                            <a:latin typeface="Cambria Math"/>
                          </a:rPr>
                          <m:t>2</m:t>
                        </m:r>
                        <m:r>
                          <a:rPr lang="en-US" altLang="zh-TW" sz="2400" i="1">
                            <a:latin typeface="Cambria Math"/>
                          </a:rPr>
                          <m:t>)</m:t>
                        </m:r>
                      </m:sup>
                    </m:sSubSup>
                  </m:oMath>
                </a14:m>
                <a:r>
                  <a:rPr lang="en-US" altLang="zh-TW" sz="2400" dirty="0"/>
                  <a:t> , thus we </a:t>
                </a:r>
                <a:r>
                  <a:rPr lang="en-US" altLang="zh-TW" sz="2400" dirty="0" smtClean="0"/>
                  <a:t>have</a:t>
                </a:r>
              </a:p>
              <a:p>
                <a:pPr marL="0" indent="0">
                  <a:buNone/>
                </a:pPr>
                <a:r>
                  <a:rPr lang="en-US" altLang="zh-TW" sz="2400" dirty="0"/>
                  <a:t> </a:t>
                </a:r>
                <a:r>
                  <a:rPr lang="en-US" altLang="zh-TW" sz="2400" dirty="0" smtClean="0"/>
                  <a:t>       </a:t>
                </a:r>
                <a:endParaRPr lang="en-US" altLang="zh-TW" sz="2400" dirty="0"/>
              </a:p>
              <a:p>
                <a:pPr marL="0" indent="0">
                  <a:buNone/>
                </a:pPr>
                <a:r>
                  <a:rPr lang="en-US" altLang="zh-TW" dirty="0" smtClean="0"/>
                  <a:t>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2400" i="1" dirty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altLang="zh-TW" sz="2400" b="0" i="1" dirty="0" smtClean="0">
                            <a:latin typeface="Cambria Math"/>
                          </a:rPr>
                          <m:t>𝑌</m:t>
                        </m:r>
                      </m:sub>
                    </m:sSub>
                    <m:d>
                      <m:dPr>
                        <m:ctrlPr>
                          <a:rPr lang="en-US" altLang="zh-TW" sz="2400" i="1" dirty="0">
                            <a:latin typeface="Cambria Math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altLang="zh-TW" sz="2400" i="1" smtClean="0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altLang="zh-TW" sz="2400" b="0" i="1" smtClean="0"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/>
                              </a:rPr>
                              <m:t>𝑡</m:t>
                            </m:r>
                          </m:sub>
                          <m:sup>
                            <m:r>
                              <a:rPr lang="en-US" altLang="zh-TW" sz="2400" i="1">
                                <a:latin typeface="Cambria Math"/>
                              </a:rPr>
                              <m:t>(</m:t>
                            </m:r>
                            <m:r>
                              <a:rPr lang="en-US" altLang="zh-TW" sz="2400" b="0" i="1" smtClean="0">
                                <a:latin typeface="Cambria Math"/>
                              </a:rPr>
                              <m:t>1</m:t>
                            </m:r>
                            <m:r>
                              <a:rPr lang="en-US" altLang="zh-TW" sz="2400" i="1">
                                <a:latin typeface="Cambria Math"/>
                              </a:rPr>
                              <m:t>)</m:t>
                            </m:r>
                          </m:sup>
                        </m:sSubSup>
                        <m:r>
                          <a:rPr lang="en-US" altLang="zh-TW" sz="2400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sz="24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sz="2400" b="0" i="1" smtClean="0">
                                <a:latin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  <m:r>
                          <a:rPr lang="en-US" altLang="zh-TW" sz="2400" i="1">
                            <a:latin typeface="Cambria Math"/>
                          </a:rPr>
                          <m:t>,</m:t>
                        </m:r>
                        <m:r>
                          <a:rPr lang="en-US" altLang="zh-TW" sz="2400" i="1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altLang="zh-TW" sz="2400" i="1">
                        <a:latin typeface="Cambria Math"/>
                        <a:ea typeface="Cambria Math"/>
                      </a:rPr>
                      <m:t>≥</m:t>
                    </m:r>
                    <m:sSub>
                      <m:sSubPr>
                        <m:ctrlPr>
                          <a:rPr lang="en-US" altLang="zh-TW" sz="24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2400" i="1" dirty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altLang="zh-TW" sz="2400" b="0" i="1" dirty="0" smtClean="0">
                            <a:latin typeface="Cambria Math"/>
                          </a:rPr>
                          <m:t>𝑌</m:t>
                        </m:r>
                      </m:sub>
                    </m:sSub>
                    <m:d>
                      <m:dPr>
                        <m:ctrlPr>
                          <a:rPr lang="en-US" altLang="zh-TW" sz="2400" i="1" dirty="0">
                            <a:latin typeface="Cambria Math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altLang="zh-TW" sz="2400" i="1" smtClean="0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altLang="zh-TW" sz="2400" b="0" i="1" smtClean="0"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/>
                              </a:rPr>
                              <m:t>𝑡</m:t>
                            </m:r>
                          </m:sub>
                          <m:sup>
                            <m:r>
                              <a:rPr lang="en-US" altLang="zh-TW" sz="2400" i="1">
                                <a:latin typeface="Cambria Math"/>
                              </a:rPr>
                              <m:t>(</m:t>
                            </m:r>
                            <m:r>
                              <a:rPr lang="en-US" altLang="zh-TW" sz="2400" b="0" i="1" smtClean="0">
                                <a:latin typeface="Cambria Math"/>
                              </a:rPr>
                              <m:t>2</m:t>
                            </m:r>
                            <m:r>
                              <a:rPr lang="en-US" altLang="zh-TW" sz="2400" i="1">
                                <a:latin typeface="Cambria Math"/>
                              </a:rPr>
                              <m:t>)</m:t>
                            </m:r>
                          </m:sup>
                        </m:sSubSup>
                        <m:r>
                          <a:rPr lang="en-US" altLang="zh-TW" sz="2400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sz="24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sz="2400" b="0" i="1" smtClean="0">
                                <a:latin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  <m:r>
                          <a:rPr lang="en-US" altLang="zh-TW" sz="2400" i="1">
                            <a:latin typeface="Cambria Math"/>
                          </a:rPr>
                          <m:t>,</m:t>
                        </m:r>
                        <m:r>
                          <a:rPr lang="en-US" altLang="zh-TW" sz="2400" i="1">
                            <a:latin typeface="Cambria Math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altLang="zh-TW" sz="2400" dirty="0"/>
                  <a:t> +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sz="24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altLang="zh-TW" sz="2400" i="1">
                            <a:latin typeface="Cambria Math"/>
                          </a:rPr>
                          <m:t> </m:t>
                        </m:r>
                        <m:r>
                          <a:rPr lang="en-US" altLang="zh-TW" sz="2400" b="0" i="1" smtClean="0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altLang="zh-TW" sz="2400" i="1">
                            <a:latin typeface="Cambria Math"/>
                          </a:rPr>
                          <m:t>𝑡</m:t>
                        </m:r>
                      </m:sub>
                      <m:sup>
                        <m:d>
                          <m:dPr>
                            <m:ctrlPr>
                              <a:rPr lang="en-US" altLang="zh-TW" sz="2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zh-TW" sz="2400" b="0" i="1" smtClean="0">
                                <a:latin typeface="Cambria Math"/>
                              </a:rPr>
                              <m:t>2</m:t>
                            </m:r>
                          </m:e>
                        </m:d>
                      </m:sup>
                    </m:sSubSup>
                    <m:r>
                      <a:rPr lang="en-US" altLang="zh-TW" sz="2400" i="1">
                        <a:latin typeface="Cambria Math"/>
                      </a:rPr>
                      <m:t>−</m:t>
                    </m:r>
                    <m:sSubSup>
                      <m:sSubSupPr>
                        <m:ctrlPr>
                          <a:rPr lang="en-US" altLang="zh-TW" sz="24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altLang="zh-TW" sz="2400" b="0" i="1" smtClean="0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altLang="zh-TW" sz="2400" i="1">
                            <a:latin typeface="Cambria Math"/>
                          </a:rPr>
                          <m:t>𝑡</m:t>
                        </m:r>
                      </m:sub>
                      <m:sup>
                        <m:d>
                          <m:dPr>
                            <m:ctrlPr>
                              <a:rPr lang="en-US" altLang="zh-TW" sz="2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zh-TW" sz="2400" b="0" i="1" smtClean="0">
                                <a:latin typeface="Cambria Math"/>
                              </a:rPr>
                              <m:t>1</m:t>
                            </m:r>
                          </m:e>
                        </m:d>
                      </m:sup>
                    </m:sSubSup>
                  </m:oMath>
                </a14:m>
                <a:r>
                  <a:rPr lang="en-US" altLang="zh-TW" dirty="0" smtClean="0"/>
                  <a:t> </a:t>
                </a:r>
              </a:p>
              <a:p>
                <a:pPr marL="0" indent="0">
                  <a:buNone/>
                </a:pPr>
                <a:r>
                  <a:rPr lang="en-US" altLang="zh-TW" sz="2400" dirty="0" smtClean="0">
                    <a:ea typeface="Cambria Math"/>
                  </a:rPr>
                  <a:t>                                        </a:t>
                </a:r>
                <a14:m>
                  <m:oMath xmlns:m="http://schemas.openxmlformats.org/officeDocument/2006/math">
                    <m:r>
                      <a:rPr lang="en-US" altLang="zh-TW" sz="2400" i="1" dirty="0" smtClean="0">
                        <a:latin typeface="Cambria Math"/>
                        <a:ea typeface="Cambria Math"/>
                      </a:rPr>
                      <m:t>&gt;</m:t>
                    </m:r>
                  </m:oMath>
                </a14:m>
                <a:r>
                  <a:rPr lang="en-US" altLang="zh-TW" sz="2400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400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TW" sz="2400" i="1">
                                <a:latin typeface="Cambria Math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altLang="zh-TW" sz="2400" i="1" smtClean="0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zh-TW" altLang="en-US" sz="2400" b="0" i="1" smtClean="0">
                                    <a:latin typeface="Cambria Math"/>
                                    <a:ea typeface="Cambria Math"/>
                                  </a:rPr>
                                  <m:t>𝜆</m:t>
                                </m:r>
                                <m:d>
                                  <m:dPr>
                                    <m:ctrlPr>
                                      <a:rPr lang="en-US" altLang="zh-TW" sz="2400" b="0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altLang="zh-TW" sz="2400" b="0" i="1" smtClean="0"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sz="2400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𝑉</m:t>
                                        </m:r>
                                      </m:e>
                                      <m:sub>
                                        <m:r>
                                          <a:rPr lang="en-US" altLang="zh-TW" sz="2400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𝑡</m:t>
                                        </m:r>
                                      </m:sub>
                                    </m:sSub>
                                    <m:r>
                                      <a:rPr lang="en-US" altLang="zh-TW" sz="2400" b="0" i="1" smtClean="0">
                                        <a:latin typeface="Cambria Math"/>
                                        <a:ea typeface="Cambria Math"/>
                                      </a:rPr>
                                      <m:t>,</m:t>
                                    </m:r>
                                    <m:r>
                                      <a:rPr lang="en-US" altLang="zh-TW" sz="2400" b="0" i="1" smtClean="0">
                                        <a:latin typeface="Cambria Math"/>
                                        <a:ea typeface="Cambria Math"/>
                                      </a:rPr>
                                      <m:t>𝑡</m:t>
                                    </m:r>
                                  </m:e>
                                </m:d>
                                <m:r>
                                  <a:rPr lang="en-US" altLang="zh-TW" sz="2400" b="0" i="1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altLang="zh-TW" sz="2400" b="0" i="1" smtClean="0">
                                    <a:latin typeface="Cambria Math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en-US" altLang="zh-TW" sz="2400" i="1">
                                    <a:latin typeface="Cambria Math"/>
                                  </a:rPr>
                                  <m:t>𝑡</m:t>
                                </m:r>
                              </m:sub>
                              <m:sup>
                                <m:r>
                                  <a:rPr lang="en-US" altLang="zh-TW" sz="2400" i="1"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en-US" altLang="zh-TW" sz="2400" b="0" i="1" smtClean="0">
                                    <a:latin typeface="Cambria Math"/>
                                  </a:rPr>
                                  <m:t>2</m:t>
                                </m:r>
                                <m:r>
                                  <a:rPr lang="en-US" altLang="zh-TW" sz="2400" i="1">
                                    <a:latin typeface="Cambria Math"/>
                                  </a:rPr>
                                  <m:t>)</m:t>
                                </m:r>
                              </m:sup>
                            </m:sSubSup>
                          </m:e>
                        </m:d>
                      </m:e>
                      <m:sup>
                        <m:r>
                          <a:rPr lang="en-US" altLang="zh-TW" sz="2400" i="1">
                            <a:latin typeface="Cambria Math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altLang="zh-TW" sz="2400" dirty="0"/>
                  <a:t>+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sz="240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altLang="zh-TW" sz="2400" i="1">
                            <a:latin typeface="Cambria Math"/>
                          </a:rPr>
                          <m:t> </m:t>
                        </m:r>
                        <m:r>
                          <a:rPr lang="en-US" altLang="zh-TW" sz="2400" b="0" i="1" smtClean="0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altLang="zh-TW" sz="2400" i="1">
                            <a:latin typeface="Cambria Math"/>
                          </a:rPr>
                          <m:t>𝑡</m:t>
                        </m:r>
                      </m:sub>
                      <m:sup>
                        <m:d>
                          <m:dPr>
                            <m:ctrlPr>
                              <a:rPr lang="en-US" altLang="zh-TW" sz="2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zh-TW" sz="2400" b="0" i="1" smtClean="0">
                                <a:latin typeface="Cambria Math"/>
                              </a:rPr>
                              <m:t>2</m:t>
                            </m:r>
                          </m:e>
                        </m:d>
                      </m:sup>
                    </m:sSubSup>
                    <m:r>
                      <a:rPr lang="en-US" altLang="zh-TW" sz="2400" i="1">
                        <a:latin typeface="Cambria Math"/>
                      </a:rPr>
                      <m:t>−</m:t>
                    </m:r>
                    <m:sSubSup>
                      <m:sSubSupPr>
                        <m:ctrlPr>
                          <a:rPr lang="en-US" altLang="zh-TW" sz="24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altLang="zh-TW" sz="2400" b="0" i="1" smtClean="0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altLang="zh-TW" sz="2400" i="1">
                            <a:latin typeface="Cambria Math"/>
                          </a:rPr>
                          <m:t>𝑡</m:t>
                        </m:r>
                      </m:sub>
                      <m:sup>
                        <m:d>
                          <m:dPr>
                            <m:ctrlPr>
                              <a:rPr lang="en-US" altLang="zh-TW" sz="2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zh-TW" sz="2400" b="0" i="1" smtClean="0">
                                <a:latin typeface="Cambria Math"/>
                              </a:rPr>
                              <m:t>1</m:t>
                            </m:r>
                          </m:e>
                        </m:d>
                      </m:sup>
                    </m:sSubSup>
                  </m:oMath>
                </a14:m>
                <a:endParaRPr lang="en-US" altLang="zh-TW" dirty="0" smtClean="0"/>
              </a:p>
              <a:p>
                <a:pPr marL="0" indent="0">
                  <a:buNone/>
                </a:pPr>
                <a:r>
                  <a:rPr lang="en-US" altLang="zh-TW" dirty="0" smtClean="0"/>
                  <a:t>                              </a:t>
                </a:r>
                <a14:m>
                  <m:oMath xmlns:m="http://schemas.openxmlformats.org/officeDocument/2006/math">
                    <m:r>
                      <a:rPr lang="en-US" altLang="zh-TW" sz="2400" i="1">
                        <a:latin typeface="Cambria Math"/>
                        <a:ea typeface="Cambria Math"/>
                      </a:rPr>
                      <m:t>≥</m:t>
                    </m:r>
                    <m:sSubSup>
                      <m:sSubSupPr>
                        <m:ctrlPr>
                          <a:rPr lang="en-US" altLang="zh-TW" sz="240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zh-TW" altLang="en-US" sz="2400" b="0" i="1" smtClean="0">
                            <a:latin typeface="Cambria Math"/>
                            <a:ea typeface="Cambria Math"/>
                          </a:rPr>
                          <m:t>𝜆</m:t>
                        </m:r>
                        <m:d>
                          <m:dPr>
                            <m:ctrlPr>
                              <a:rPr lang="en-US" altLang="zh-TW" sz="2400" b="0" i="1" smtClean="0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sz="2400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400" b="0" i="1" smtClean="0">
                                    <a:latin typeface="Cambria Math"/>
                                    <a:ea typeface="Cambria Math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en-US" altLang="zh-TW" sz="2400" b="0" i="1" smtClean="0">
                                    <a:latin typeface="Cambria Math"/>
                                    <a:ea typeface="Cambria Math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n-US" altLang="zh-TW" sz="2400" b="0" i="1" smtClean="0">
                                <a:latin typeface="Cambria Math"/>
                                <a:ea typeface="Cambria Math"/>
                              </a:rPr>
                              <m:t>,</m:t>
                            </m:r>
                            <m:r>
                              <a:rPr lang="en-US" altLang="zh-TW" sz="2400" b="0" i="1" smtClean="0">
                                <a:latin typeface="Cambria Math"/>
                                <a:ea typeface="Cambria Math"/>
                              </a:rPr>
                              <m:t>𝑡</m:t>
                            </m:r>
                          </m:e>
                        </m:d>
                        <m:r>
                          <a:rPr lang="en-US" altLang="zh-TW" sz="2400" b="0" i="1" smtClean="0">
                            <a:latin typeface="Cambria Math"/>
                          </a:rPr>
                          <m:t>−</m:t>
                        </m:r>
                        <m:r>
                          <a:rPr lang="en-US" altLang="zh-TW" sz="2400" b="0" i="1" smtClean="0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altLang="zh-TW" sz="2400" i="1">
                            <a:latin typeface="Cambria Math"/>
                          </a:rPr>
                          <m:t>𝑡</m:t>
                        </m:r>
                      </m:sub>
                      <m:sup>
                        <m:r>
                          <a:rPr lang="en-US" altLang="zh-TW" sz="2400" i="1">
                            <a:latin typeface="Cambria Math"/>
                          </a:rPr>
                          <m:t>(</m:t>
                        </m:r>
                        <m:r>
                          <a:rPr lang="en-US" altLang="zh-TW" sz="2400" b="0" i="1" smtClean="0">
                            <a:latin typeface="Cambria Math"/>
                          </a:rPr>
                          <m:t>2</m:t>
                        </m:r>
                        <m:r>
                          <a:rPr lang="en-US" altLang="zh-TW" sz="2400" i="1">
                            <a:latin typeface="Cambria Math"/>
                          </a:rPr>
                          <m:t>)</m:t>
                        </m:r>
                      </m:sup>
                    </m:sSubSup>
                    <m:r>
                      <a:rPr lang="en-US" altLang="zh-TW" sz="2400" b="0" i="1" smtClean="0">
                        <a:latin typeface="Cambria Math"/>
                      </a:rPr>
                      <m:t>+</m:t>
                    </m:r>
                    <m:sSubSup>
                      <m:sSubSupPr>
                        <m:ctrlPr>
                          <a:rPr lang="en-US" altLang="zh-TW" sz="240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altLang="zh-TW" sz="2400" i="1">
                            <a:latin typeface="Cambria Math"/>
                          </a:rPr>
                          <m:t> </m:t>
                        </m:r>
                        <m:r>
                          <a:rPr lang="en-US" altLang="zh-TW" sz="2400" b="0" i="1" smtClean="0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altLang="zh-TW" sz="2400" i="1">
                            <a:latin typeface="Cambria Math"/>
                          </a:rPr>
                          <m:t>𝑡</m:t>
                        </m:r>
                      </m:sub>
                      <m:sup>
                        <m:d>
                          <m:dPr>
                            <m:ctrlPr>
                              <a:rPr lang="en-US" altLang="zh-TW" sz="2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zh-TW" sz="2400" b="0" i="1" smtClean="0">
                                <a:latin typeface="Cambria Math"/>
                              </a:rPr>
                              <m:t>2</m:t>
                            </m:r>
                          </m:e>
                        </m:d>
                      </m:sup>
                    </m:sSubSup>
                    <m:r>
                      <a:rPr lang="en-US" altLang="zh-TW" sz="2400" i="1">
                        <a:latin typeface="Cambria Math"/>
                      </a:rPr>
                      <m:t>−</m:t>
                    </m:r>
                    <m:sSubSup>
                      <m:sSubSupPr>
                        <m:ctrlPr>
                          <a:rPr lang="en-US" altLang="zh-TW" sz="24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altLang="zh-TW" sz="2400" b="0" i="1" smtClean="0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altLang="zh-TW" sz="2400" i="1">
                            <a:latin typeface="Cambria Math"/>
                          </a:rPr>
                          <m:t>𝑡</m:t>
                        </m:r>
                      </m:sub>
                      <m:sup>
                        <m:d>
                          <m:dPr>
                            <m:ctrlPr>
                              <a:rPr lang="en-US" altLang="zh-TW" sz="2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zh-TW" sz="2400" b="0" i="1" smtClean="0">
                                <a:latin typeface="Cambria Math"/>
                              </a:rPr>
                              <m:t>1</m:t>
                            </m:r>
                          </m:e>
                        </m:d>
                      </m:sup>
                    </m:sSubSup>
                  </m:oMath>
                </a14:m>
                <a:endParaRPr lang="en-US" altLang="zh-TW" sz="2400" dirty="0" smtClean="0"/>
              </a:p>
              <a:p>
                <a:pPr marL="0" indent="0">
                  <a:buNone/>
                </a:pPr>
                <a:r>
                  <a:rPr lang="en-US" altLang="zh-TW" sz="2400" dirty="0"/>
                  <a:t> </a:t>
                </a:r>
                <a:r>
                  <a:rPr lang="en-US" altLang="zh-TW" sz="2400" dirty="0" smtClean="0"/>
                  <a:t>                                        </a:t>
                </a:r>
                <a14:m>
                  <m:oMath xmlns:m="http://schemas.openxmlformats.org/officeDocument/2006/math">
                    <m:r>
                      <a:rPr lang="en-US" altLang="zh-TW" sz="240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zh-TW" altLang="en-US" sz="2400" b="0" i="1" smtClean="0">
                        <a:latin typeface="Cambria Math"/>
                        <a:ea typeface="Cambria Math"/>
                      </a:rPr>
                      <m:t>𝜆</m:t>
                    </m:r>
                    <m:d>
                      <m:dPr>
                        <m:ctrlPr>
                          <a:rPr lang="en-US" altLang="zh-TW" sz="2400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400" b="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altLang="zh-TW" sz="2400" b="0" i="1" smtClean="0">
                                <a:latin typeface="Cambria Math"/>
                                <a:ea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/>
                                <a:ea typeface="Cambria Math"/>
                              </a:rPr>
                              <m:t>𝑡</m:t>
                            </m:r>
                          </m:sub>
                        </m:sSub>
                        <m:r>
                          <a:rPr lang="en-US" altLang="zh-TW" sz="2400" b="0" i="1" smtClean="0"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en-US" altLang="zh-TW" sz="2400" b="0" i="1" smtClean="0">
                            <a:latin typeface="Cambria Math"/>
                            <a:ea typeface="Cambria Math"/>
                          </a:rPr>
                          <m:t>𝑡</m:t>
                        </m:r>
                      </m:e>
                    </m:d>
                    <m:r>
                      <a:rPr lang="en-US" altLang="zh-TW" sz="2400" i="1" smtClean="0">
                        <a:latin typeface="Cambria Math"/>
                      </a:rPr>
                      <m:t>−</m:t>
                    </m:r>
                    <m:sSubSup>
                      <m:sSubSupPr>
                        <m:ctrlPr>
                          <a:rPr lang="en-US" altLang="zh-TW" sz="24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altLang="zh-TW" sz="2400" b="0" i="1" smtClean="0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altLang="zh-TW" sz="2400" i="1">
                            <a:latin typeface="Cambria Math"/>
                          </a:rPr>
                          <m:t>𝑡</m:t>
                        </m:r>
                      </m:sub>
                      <m:sup>
                        <m:d>
                          <m:dPr>
                            <m:ctrlPr>
                              <a:rPr lang="en-US" altLang="zh-TW" sz="2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zh-TW" sz="2400" b="0" i="1" smtClean="0">
                                <a:latin typeface="Cambria Math"/>
                              </a:rPr>
                              <m:t>1</m:t>
                            </m:r>
                          </m:e>
                        </m:d>
                      </m:sup>
                    </m:sSubSup>
                  </m:oMath>
                </a14:m>
                <a:endParaRPr lang="en-US" altLang="zh-TW" sz="2400" dirty="0" smtClean="0"/>
              </a:p>
              <a:p>
                <a:pPr marL="0" indent="0">
                  <a:buNone/>
                </a:pPr>
                <a:endParaRPr lang="en-US" altLang="zh-TW" sz="2400" dirty="0"/>
              </a:p>
              <a:p>
                <a:pPr marL="0" indent="0">
                  <a:buNone/>
                </a:pPr>
                <a:r>
                  <a:rPr lang="en-US" altLang="zh-TW" sz="2400" dirty="0"/>
                  <a:t>Besides,</a:t>
                </a:r>
                <a:r>
                  <a:rPr lang="en-US" altLang="zh-TW" sz="24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2400" i="1" dirty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altLang="zh-TW" sz="2400" b="0" i="1" dirty="0" smtClean="0">
                            <a:latin typeface="Cambria Math"/>
                          </a:rPr>
                          <m:t>𝑌</m:t>
                        </m:r>
                      </m:sub>
                    </m:sSub>
                    <m:d>
                      <m:dPr>
                        <m:ctrlPr>
                          <a:rPr lang="en-US" altLang="zh-TW" sz="2400" i="1" dirty="0">
                            <a:latin typeface="Cambria Math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altLang="zh-TW" sz="2400" i="1" smtClean="0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altLang="zh-TW" sz="2400" b="0" i="1" smtClean="0"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/>
                              </a:rPr>
                              <m:t>𝑡</m:t>
                            </m:r>
                          </m:sub>
                          <m:sup>
                            <m:r>
                              <a:rPr lang="en-US" altLang="zh-TW" sz="2400" i="1">
                                <a:latin typeface="Cambria Math"/>
                              </a:rPr>
                              <m:t>(</m:t>
                            </m:r>
                            <m:r>
                              <a:rPr lang="en-US" altLang="zh-TW" sz="2400" b="0" i="1" smtClean="0">
                                <a:latin typeface="Cambria Math"/>
                              </a:rPr>
                              <m:t>1</m:t>
                            </m:r>
                            <m:r>
                              <a:rPr lang="en-US" altLang="zh-TW" sz="2400" i="1">
                                <a:latin typeface="Cambria Math"/>
                              </a:rPr>
                              <m:t>)</m:t>
                            </m:r>
                          </m:sup>
                        </m:sSubSup>
                        <m:r>
                          <a:rPr lang="en-US" altLang="zh-TW" sz="2400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sz="24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sz="2400" b="0" i="1" smtClean="0">
                                <a:latin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  <m:r>
                          <a:rPr lang="en-US" altLang="zh-TW" sz="2400" i="1">
                            <a:latin typeface="Cambria Math"/>
                          </a:rPr>
                          <m:t>,</m:t>
                        </m:r>
                        <m:r>
                          <a:rPr lang="en-US" altLang="zh-TW" sz="2400" i="1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altLang="zh-TW" sz="2400" i="1">
                        <a:latin typeface="Cambria Math"/>
                      </a:rPr>
                      <m:t>&gt;0</m:t>
                    </m:r>
                    <m:r>
                      <m:rPr>
                        <m:nor/>
                      </m:rPr>
                      <a:rPr lang="en-US" altLang="zh-TW" sz="2400" dirty="0"/>
                      <m:t> </m:t>
                    </m:r>
                  </m:oMath>
                </a14:m>
                <a:r>
                  <a:rPr lang="zh-TW" altLang="en-US" sz="2400" dirty="0"/>
                  <a:t> </a:t>
                </a:r>
                <a:r>
                  <a:rPr lang="en-US" altLang="zh-TW" sz="2400" dirty="0"/>
                  <a:t>for all </a:t>
                </a:r>
                <a14:m>
                  <m:oMath xmlns:m="http://schemas.openxmlformats.org/officeDocument/2006/math">
                    <m:r>
                      <a:rPr lang="en-US" altLang="zh-TW" sz="2400" i="1">
                        <a:latin typeface="Cambria Math"/>
                      </a:rPr>
                      <m:t>𝑡</m:t>
                    </m:r>
                    <m:r>
                      <a:rPr lang="en-US" altLang="zh-TW" sz="2400" i="1">
                        <a:latin typeface="Cambria Math"/>
                        <a:ea typeface="Cambria Math"/>
                      </a:rPr>
                      <m:t>∈[0,</m:t>
                    </m:r>
                    <m:r>
                      <a:rPr lang="en-US" altLang="zh-TW" sz="2400" b="0" i="1" smtClean="0">
                        <a:latin typeface="Cambria Math"/>
                        <a:ea typeface="Cambria Math"/>
                      </a:rPr>
                      <m:t>𝑇</m:t>
                    </m:r>
                    <m:r>
                      <a:rPr lang="en-US" altLang="zh-TW" sz="2400" i="1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en-US" altLang="zh-TW" sz="2400" dirty="0"/>
                  <a:t>.</a:t>
                </a:r>
                <a:r>
                  <a:rPr lang="zh-TW" altLang="en-US" sz="2400" dirty="0"/>
                  <a:t> </a:t>
                </a:r>
                <a:endParaRPr lang="en-US" altLang="zh-TW" sz="2400" dirty="0"/>
              </a:p>
              <a:p>
                <a:pPr marL="0" indent="0">
                  <a:buNone/>
                </a:pPr>
                <a:r>
                  <a:rPr lang="en-US" altLang="zh-TW" sz="2400" dirty="0" smtClean="0"/>
                  <a:t>Thus,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2400" i="1" dirty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altLang="zh-TW" sz="2400" b="0" i="1" dirty="0" smtClean="0">
                            <a:latin typeface="Cambria Math"/>
                          </a:rPr>
                          <m:t>𝑌</m:t>
                        </m:r>
                      </m:sub>
                    </m:sSub>
                    <m:d>
                      <m:dPr>
                        <m:ctrlPr>
                          <a:rPr lang="en-US" altLang="zh-TW" sz="2400" i="1" dirty="0">
                            <a:latin typeface="Cambria Math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altLang="zh-TW" sz="2400" i="1" smtClean="0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altLang="zh-TW" sz="2400" b="0" i="1" smtClean="0"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/>
                              </a:rPr>
                              <m:t>𝑡</m:t>
                            </m:r>
                          </m:sub>
                          <m:sup>
                            <m:r>
                              <a:rPr lang="en-US" altLang="zh-TW" sz="2400" i="1">
                                <a:latin typeface="Cambria Math"/>
                              </a:rPr>
                              <m:t>(</m:t>
                            </m:r>
                            <m:r>
                              <a:rPr lang="en-US" altLang="zh-TW" sz="2400" b="0" i="1" smtClean="0">
                                <a:latin typeface="Cambria Math"/>
                              </a:rPr>
                              <m:t>1</m:t>
                            </m:r>
                            <m:r>
                              <a:rPr lang="en-US" altLang="zh-TW" sz="2400" i="1">
                                <a:latin typeface="Cambria Math"/>
                              </a:rPr>
                              <m:t>)</m:t>
                            </m:r>
                          </m:sup>
                        </m:sSubSup>
                        <m:r>
                          <a:rPr lang="en-US" altLang="zh-TW" sz="2400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sz="24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sz="2400" b="0" i="1" smtClean="0">
                                <a:latin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  <m:r>
                          <a:rPr lang="en-US" altLang="zh-TW" sz="2400" i="1">
                            <a:latin typeface="Cambria Math"/>
                          </a:rPr>
                          <m:t>,</m:t>
                        </m:r>
                        <m:r>
                          <a:rPr lang="en-US" altLang="zh-TW" sz="2400" i="1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altLang="zh-TW" sz="2400" i="1">
                        <a:latin typeface="Cambria Math"/>
                      </a:rPr>
                      <m:t>&gt;</m:t>
                    </m:r>
                    <m:sSup>
                      <m:sSupPr>
                        <m:ctrlPr>
                          <a:rPr lang="en-US" altLang="zh-TW" sz="2400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TW" sz="2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zh-TW" altLang="en-US" sz="2400" b="0" i="1" smtClean="0">
                                <a:latin typeface="Cambria Math"/>
                                <a:ea typeface="Cambria Math"/>
                              </a:rPr>
                              <m:t>𝜆</m:t>
                            </m:r>
                            <m:d>
                              <m:dPr>
                                <m:ctrlPr>
                                  <a:rPr lang="en-US" altLang="zh-TW" sz="2400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zh-TW" sz="2400" b="0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b="0" i="1" smtClean="0">
                                        <a:latin typeface="Cambria Math"/>
                                        <a:ea typeface="Cambria Math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US" altLang="zh-TW" sz="2400" b="0" i="1" smtClean="0">
                                        <a:latin typeface="Cambria Math"/>
                                        <a:ea typeface="Cambria Math"/>
                                      </a:rPr>
                                      <m:t>𝑡</m:t>
                                    </m:r>
                                  </m:sub>
                                </m:sSub>
                                <m:r>
                                  <a:rPr lang="en-US" altLang="zh-TW" sz="2400" b="0" i="1" smtClean="0">
                                    <a:latin typeface="Cambria Math"/>
                                    <a:ea typeface="Cambria Math"/>
                                  </a:rPr>
                                  <m:t>,</m:t>
                                </m:r>
                                <m:r>
                                  <a:rPr lang="en-US" altLang="zh-TW" sz="2400" b="0" i="1" smtClean="0">
                                    <a:latin typeface="Cambria Math"/>
                                    <a:ea typeface="Cambria Math"/>
                                  </a:rPr>
                                  <m:t>𝑡</m:t>
                                </m:r>
                              </m:e>
                            </m:d>
                            <m:r>
                              <a:rPr lang="en-US" altLang="zh-TW" sz="2400" i="1" smtClean="0">
                                <a:latin typeface="Cambria Math"/>
                              </a:rPr>
                              <m:t>−</m:t>
                            </m:r>
                            <m:sSubSup>
                              <m:sSubSupPr>
                                <m:ctrlPr>
                                  <a:rPr lang="en-US" altLang="zh-TW" sz="2400" i="1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altLang="zh-TW" sz="2400" b="0" i="1" smtClean="0">
                                    <a:latin typeface="Cambria Math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en-US" altLang="zh-TW" sz="2400" i="1">
                                    <a:latin typeface="Cambria Math"/>
                                  </a:rPr>
                                  <m:t>𝑡</m:t>
                                </m:r>
                              </m:sub>
                              <m:sup>
                                <m:d>
                                  <m:dPr>
                                    <m:ctrlPr>
                                      <a:rPr lang="en-US" altLang="zh-TW" sz="2400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TW" sz="2400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e>
                                </m:d>
                              </m:sup>
                            </m:sSubSup>
                          </m:e>
                        </m:d>
                      </m:e>
                      <m:sup>
                        <m:r>
                          <a:rPr lang="en-US" altLang="zh-TW" sz="2400" i="1">
                            <a:latin typeface="Cambria Math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altLang="zh-TW" sz="2400" dirty="0" smtClean="0"/>
                  <a:t>.</a:t>
                </a:r>
              </a:p>
              <a:p>
                <a:pPr marL="0" indent="0">
                  <a:buNone/>
                </a:pPr>
                <a:r>
                  <a:rPr lang="en-US" altLang="zh-TW" sz="2400" dirty="0"/>
                  <a:t>It is then optimal to continue at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sz="240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altLang="zh-TW" sz="2400" b="0" i="1" smtClean="0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altLang="zh-TW" sz="2400" i="1">
                            <a:latin typeface="Cambria Math"/>
                          </a:rPr>
                          <m:t>𝑡</m:t>
                        </m:r>
                      </m:sub>
                      <m:sup>
                        <m:r>
                          <a:rPr lang="en-US" altLang="zh-TW" sz="2400" i="1">
                            <a:latin typeface="Cambria Math"/>
                          </a:rPr>
                          <m:t>(</m:t>
                        </m:r>
                        <m:r>
                          <a:rPr lang="en-US" altLang="zh-TW" sz="2400" b="0" i="1" smtClean="0">
                            <a:latin typeface="Cambria Math"/>
                          </a:rPr>
                          <m:t>1</m:t>
                        </m:r>
                        <m:r>
                          <a:rPr lang="en-US" altLang="zh-TW" sz="2400" i="1">
                            <a:latin typeface="Cambria Math"/>
                          </a:rPr>
                          <m:t>)</m:t>
                        </m:r>
                      </m:sup>
                    </m:sSubSup>
                  </m:oMath>
                </a14:m>
                <a:r>
                  <a:rPr lang="en-US" altLang="zh-TW" sz="2400" dirty="0" smtClean="0"/>
                  <a:t>.</a:t>
                </a:r>
                <a:endParaRPr lang="zh-TW" altLang="en-US" sz="2400" dirty="0"/>
              </a:p>
              <a:p>
                <a:pPr marL="0" indent="0">
                  <a:buNone/>
                </a:pPr>
                <a:endParaRPr lang="en-US" altLang="zh-TW" sz="2400" dirty="0"/>
              </a:p>
              <a:p>
                <a:pPr marL="0" indent="0">
                  <a:buNone/>
                </a:pPr>
                <a:endParaRPr lang="zh-TW" altLang="en-US" sz="2400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3528" y="188640"/>
                <a:ext cx="8640960" cy="6480720"/>
              </a:xfrm>
              <a:blipFill rotWithShape="1">
                <a:blip r:embed="rId2"/>
                <a:stretch>
                  <a:fillRect l="-105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文字方塊 3"/>
          <p:cNvSpPr txBox="1"/>
          <p:nvPr/>
        </p:nvSpPr>
        <p:spPr>
          <a:xfrm>
            <a:off x="7308304" y="1668016"/>
            <a:ext cx="15340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>
                <a:solidFill>
                  <a:srgbClr val="FF0000"/>
                </a:solidFill>
              </a:rPr>
              <a:t>i</a:t>
            </a:r>
            <a:r>
              <a:rPr lang="en-US" altLang="zh-TW" b="1" dirty="0" smtClean="0">
                <a:solidFill>
                  <a:srgbClr val="FF0000"/>
                </a:solidFill>
              </a:rPr>
              <a:t>n </a:t>
            </a:r>
            <a:r>
              <a:rPr lang="en-US" altLang="zh-TW" b="1" dirty="0">
                <a:solidFill>
                  <a:srgbClr val="FF0000"/>
                </a:solidFill>
              </a:rPr>
              <a:t>U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sp>
        <p:nvSpPr>
          <p:cNvPr id="5" name="手繪多邊形 4"/>
          <p:cNvSpPr/>
          <p:nvPr/>
        </p:nvSpPr>
        <p:spPr>
          <a:xfrm>
            <a:off x="7244124" y="1384630"/>
            <a:ext cx="64180" cy="936104"/>
          </a:xfrm>
          <a:custGeom>
            <a:avLst/>
            <a:gdLst>
              <a:gd name="connsiteX0" fmla="*/ 16042 w 256717"/>
              <a:gd name="connsiteY0" fmla="*/ 0 h 1251284"/>
              <a:gd name="connsiteX1" fmla="*/ 256674 w 256717"/>
              <a:gd name="connsiteY1" fmla="*/ 625642 h 1251284"/>
              <a:gd name="connsiteX2" fmla="*/ 0 w 256717"/>
              <a:gd name="connsiteY2" fmla="*/ 1251284 h 1251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6717" h="1251284">
                <a:moveTo>
                  <a:pt x="16042" y="0"/>
                </a:moveTo>
                <a:cubicBezTo>
                  <a:pt x="137695" y="208547"/>
                  <a:pt x="259348" y="417095"/>
                  <a:pt x="256674" y="625642"/>
                </a:cubicBezTo>
                <a:cubicBezTo>
                  <a:pt x="254000" y="834189"/>
                  <a:pt x="127000" y="1042736"/>
                  <a:pt x="0" y="1251284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6" name="直線接點 5"/>
          <p:cNvCxnSpPr/>
          <p:nvPr/>
        </p:nvCxnSpPr>
        <p:spPr>
          <a:xfrm>
            <a:off x="1187624" y="1844824"/>
            <a:ext cx="1872208" cy="785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接點 7"/>
          <p:cNvCxnSpPr/>
          <p:nvPr/>
        </p:nvCxnSpPr>
        <p:spPr>
          <a:xfrm>
            <a:off x="3419872" y="3717032"/>
            <a:ext cx="1800200" cy="785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8963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323528" y="260648"/>
                <a:ext cx="8568952" cy="6264696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altLang="zh-TW" sz="2400" u="sng" dirty="0" smtClean="0"/>
                  <a:t>Step 2</a:t>
                </a:r>
              </a:p>
              <a:p>
                <a:pPr marL="0" indent="0">
                  <a:buNone/>
                </a:pPr>
                <a:r>
                  <a:rPr lang="en-US" altLang="zh-TW" sz="2400" dirty="0"/>
                  <a:t>      Let </a:t>
                </a:r>
                <a14:m>
                  <m:oMath xmlns:m="http://schemas.openxmlformats.org/officeDocument/2006/math">
                    <m:r>
                      <a:rPr lang="en-US" altLang="zh-TW" sz="2400">
                        <a:latin typeface="Cambria Math"/>
                      </a:rPr>
                      <m:t> </m:t>
                    </m:r>
                    <m:r>
                      <a:rPr lang="en-US" altLang="zh-TW" sz="2400" b="0" i="1" smtClean="0">
                        <a:latin typeface="Cambria Math"/>
                      </a:rPr>
                      <m:t>𝑏</m:t>
                    </m:r>
                    <m:d>
                      <m:dPr>
                        <m:ctrlPr>
                          <a:rPr lang="en-US" altLang="zh-TW" sz="24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sz="2400" b="0" i="1" smtClean="0">
                                <a:latin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  <m:r>
                          <a:rPr lang="en-US" altLang="zh-TW" sz="2400" i="1">
                            <a:latin typeface="Cambria Math"/>
                          </a:rPr>
                          <m:t>,</m:t>
                        </m:r>
                        <m:r>
                          <a:rPr lang="en-US" altLang="zh-TW" sz="2400" i="1">
                            <a:latin typeface="Cambria Math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altLang="zh-TW" sz="2400" dirty="0"/>
                  <a:t> be the </a:t>
                </a:r>
                <a:r>
                  <a:rPr lang="en-US" altLang="zh-TW" sz="2400" dirty="0" err="1" smtClean="0"/>
                  <a:t>infimum</a:t>
                </a:r>
                <a:r>
                  <a:rPr lang="en-US" altLang="zh-TW" sz="2400" dirty="0" smtClean="0"/>
                  <a:t> </a:t>
                </a:r>
                <a:r>
                  <a:rPr lang="en-US" altLang="zh-TW" sz="2400" dirty="0"/>
                  <a:t>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2400" b="0" i="1" smtClean="0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altLang="zh-TW" sz="2400" i="1">
                            <a:latin typeface="Cambria Math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altLang="zh-TW" sz="2400" dirty="0"/>
                  <a:t> that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TW" sz="24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  <m:r>
                          <a:rPr lang="en-US" altLang="zh-TW" sz="2400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  <m:r>
                          <a:rPr lang="en-US" altLang="zh-TW" sz="2400" i="1">
                            <a:latin typeface="Cambria Math"/>
                          </a:rPr>
                          <m:t>, </m:t>
                        </m:r>
                        <m:r>
                          <a:rPr lang="en-US" altLang="zh-TW" sz="2400" i="1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altLang="zh-TW" sz="2400" i="1"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altLang="zh-TW" sz="2400" i="1">
                        <a:latin typeface="Cambria Math"/>
                        <a:ea typeface="Cambria Math"/>
                      </a:rPr>
                      <m:t>𝑈</m:t>
                    </m:r>
                  </m:oMath>
                </a14:m>
                <a:r>
                  <a:rPr lang="en-US" altLang="zh-TW" sz="2400" dirty="0"/>
                  <a:t> .</a:t>
                </a:r>
              </a:p>
              <a:p>
                <a:pPr marL="0" indent="0">
                  <a:buNone/>
                </a:pPr>
                <a:r>
                  <a:rPr lang="en-US" altLang="zh-TW" sz="2400" dirty="0"/>
                  <a:t>      The point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TW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sz="2400" b="0" i="1" smtClean="0">
                            <a:latin typeface="Cambria Math"/>
                          </a:rPr>
                          <m:t>𝑏</m:t>
                        </m:r>
                        <m:d>
                          <m:dPr>
                            <m:ctrlPr>
                              <a:rPr lang="en-US" altLang="zh-TW" sz="2400" i="1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400" b="0" i="1" smtClean="0">
                                    <a:latin typeface="Cambria Math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en-US" altLang="zh-TW" sz="2400" i="1">
                                    <a:latin typeface="Cambria Math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n-US" altLang="zh-TW" sz="2400" i="1">
                                <a:latin typeface="Cambria Math"/>
                              </a:rPr>
                              <m:t>,</m:t>
                            </m:r>
                            <m:r>
                              <a:rPr lang="en-US" altLang="zh-TW" sz="2400" i="1">
                                <a:latin typeface="Cambria Math"/>
                              </a:rPr>
                              <m:t>𝑡</m:t>
                            </m:r>
                          </m:e>
                        </m:d>
                        <m:r>
                          <a:rPr lang="en-US" altLang="zh-TW" sz="2400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sz="24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sz="2400" b="0" i="1" smtClean="0">
                                <a:latin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  <m:r>
                          <a:rPr lang="en-US" altLang="zh-TW" sz="2400" i="1">
                            <a:latin typeface="Cambria Math"/>
                          </a:rPr>
                          <m:t>, </m:t>
                        </m:r>
                        <m:r>
                          <a:rPr lang="en-US" altLang="zh-TW" sz="2400" i="1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altLang="zh-TW" sz="2400" i="1">
                        <a:latin typeface="Cambria Math"/>
                      </a:rPr>
                      <m:t> </m:t>
                    </m:r>
                  </m:oMath>
                </a14:m>
                <a:r>
                  <a:rPr lang="en-US" altLang="zh-TW" sz="2400" dirty="0"/>
                  <a:t>can not lie in </a:t>
                </a:r>
                <a14:m>
                  <m:oMath xmlns:m="http://schemas.openxmlformats.org/officeDocument/2006/math">
                    <m:r>
                      <a:rPr lang="en-US" altLang="zh-TW" sz="2400" i="1">
                        <a:latin typeface="Cambria Math"/>
                        <a:ea typeface="Cambria Math"/>
                      </a:rPr>
                      <m:t>𝑈</m:t>
                    </m:r>
                  </m:oMath>
                </a14:m>
                <a:r>
                  <a:rPr lang="zh-TW" altLang="en-US" sz="2400" dirty="0"/>
                  <a:t> </a:t>
                </a:r>
                <a:r>
                  <a:rPr lang="en-US" altLang="zh-TW" sz="2400" dirty="0"/>
                  <a:t>because </a:t>
                </a:r>
                <a14:m>
                  <m:oMath xmlns:m="http://schemas.openxmlformats.org/officeDocument/2006/math">
                    <m:r>
                      <a:rPr lang="en-US" altLang="zh-TW" sz="2400" i="1">
                        <a:latin typeface="Cambria Math"/>
                        <a:ea typeface="Cambria Math"/>
                      </a:rPr>
                      <m:t>𝑈</m:t>
                    </m:r>
                  </m:oMath>
                </a14:m>
                <a:r>
                  <a:rPr lang="zh-TW" altLang="en-US" sz="2400" dirty="0"/>
                  <a:t> </a:t>
                </a:r>
                <a:r>
                  <a:rPr lang="en-US" altLang="zh-TW" sz="2400" dirty="0"/>
                  <a:t>is open.</a:t>
                </a:r>
              </a:p>
              <a:p>
                <a:pPr marL="0" indent="0">
                  <a:buNone/>
                </a:pPr>
                <a:endParaRPr lang="en-US" altLang="zh-TW" sz="2400" dirty="0"/>
              </a:p>
              <a:p>
                <a:pPr marL="0" indent="0">
                  <a:buNone/>
                </a:pPr>
                <a:r>
                  <a:rPr lang="en-US" altLang="zh-TW" sz="2400" dirty="0"/>
                  <a:t>      Thus 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2400" i="1" dirty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altLang="zh-TW" sz="2400" b="0" i="1" dirty="0" smtClean="0">
                            <a:latin typeface="Cambria Math"/>
                          </a:rPr>
                          <m:t>𝑌</m:t>
                        </m:r>
                      </m:sub>
                    </m:sSub>
                    <m:d>
                      <m:dPr>
                        <m:ctrlPr>
                          <a:rPr lang="en-US" altLang="zh-TW" sz="2400" i="1" dirty="0">
                            <a:latin typeface="Cambria Math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altLang="zh-TW" sz="2400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altLang="zh-TW" sz="2400" i="1"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/>
                              </a:rPr>
                              <m:t>𝑡</m:t>
                            </m:r>
                          </m:sub>
                          <m:sup/>
                        </m:sSubSup>
                        <m:r>
                          <a:rPr lang="en-US" altLang="zh-TW" sz="2400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  <m:r>
                          <a:rPr lang="en-US" altLang="zh-TW" sz="2400" i="1">
                            <a:latin typeface="Cambria Math"/>
                          </a:rPr>
                          <m:t>,</m:t>
                        </m:r>
                        <m:r>
                          <a:rPr lang="en-US" altLang="zh-TW" sz="2400" i="1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altLang="zh-TW" sz="2400" i="1">
                        <a:latin typeface="Cambria Math"/>
                      </a:rPr>
                      <m:t>&gt;0</m:t>
                    </m:r>
                    <m:r>
                      <m:rPr>
                        <m:nor/>
                      </m:rPr>
                      <a:rPr lang="en-US" altLang="zh-TW" sz="2400" dirty="0"/>
                      <m:t> </m:t>
                    </m:r>
                  </m:oMath>
                </a14:m>
                <a:r>
                  <a:rPr lang="zh-TW" altLang="en-US" sz="2400" dirty="0"/>
                  <a:t> </a:t>
                </a:r>
                <a:r>
                  <a:rPr lang="en-US" altLang="zh-TW" sz="2400" dirty="0"/>
                  <a:t>for all </a:t>
                </a:r>
                <a14:m>
                  <m:oMath xmlns:m="http://schemas.openxmlformats.org/officeDocument/2006/math">
                    <m:r>
                      <a:rPr lang="en-US" altLang="zh-TW" sz="2400" i="1">
                        <a:latin typeface="Cambria Math"/>
                      </a:rPr>
                      <m:t>𝑡</m:t>
                    </m:r>
                    <m:r>
                      <a:rPr lang="en-US" altLang="zh-TW" sz="2400" i="1">
                        <a:latin typeface="Cambria Math"/>
                        <a:ea typeface="Cambria Math"/>
                      </a:rPr>
                      <m:t>∈</m:t>
                    </m:r>
                    <m:d>
                      <m:dPr>
                        <m:begChr m:val="["/>
                        <m:ctrlPr>
                          <a:rPr lang="en-US" altLang="zh-TW" sz="2400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altLang="zh-TW" sz="2400" i="1">
                            <a:latin typeface="Cambria Math"/>
                            <a:ea typeface="Cambria Math"/>
                          </a:rPr>
                          <m:t>0,</m:t>
                        </m:r>
                        <m:r>
                          <a:rPr lang="en-US" altLang="zh-TW" sz="2400" b="0" i="1" smtClean="0">
                            <a:latin typeface="Cambria Math"/>
                            <a:ea typeface="Cambria Math"/>
                          </a:rPr>
                          <m:t>𝑇</m:t>
                        </m:r>
                      </m:e>
                    </m:d>
                  </m:oMath>
                </a14:m>
                <a:r>
                  <a:rPr lang="zh-TW" altLang="en-US" sz="2400" dirty="0"/>
                  <a:t>  </a:t>
                </a:r>
                <a:r>
                  <a:rPr lang="en-US" altLang="zh-TW" sz="2400" dirty="0"/>
                  <a:t>and </a:t>
                </a:r>
              </a:p>
              <a:p>
                <a:pPr marL="0" indent="0">
                  <a:buNone/>
                </a:pPr>
                <a:r>
                  <a:rPr lang="en-US" altLang="zh-TW" sz="2400" dirty="0"/>
                  <a:t>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2400" i="1" dirty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altLang="zh-TW" sz="2400" b="0" i="1" dirty="0" smtClean="0">
                            <a:latin typeface="Cambria Math"/>
                          </a:rPr>
                          <m:t>𝑌</m:t>
                        </m:r>
                      </m:sub>
                    </m:sSub>
                    <m:d>
                      <m:dPr>
                        <m:ctrlPr>
                          <a:rPr lang="en-US" altLang="zh-TW" sz="240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sz="2400" b="0" i="1" smtClean="0">
                            <a:latin typeface="Cambria Math"/>
                          </a:rPr>
                          <m:t>𝑏</m:t>
                        </m:r>
                        <m:d>
                          <m:dPr>
                            <m:ctrlPr>
                              <a:rPr lang="en-US" altLang="zh-TW" sz="2400" i="1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400" b="0" i="1" smtClean="0">
                                    <a:latin typeface="Cambria Math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en-US" altLang="zh-TW" sz="2400" i="1">
                                    <a:latin typeface="Cambria Math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n-US" altLang="zh-TW" sz="2400" i="1">
                                <a:latin typeface="Cambria Math"/>
                              </a:rPr>
                              <m:t>,</m:t>
                            </m:r>
                            <m:r>
                              <a:rPr lang="en-US" altLang="zh-TW" sz="2400" i="1">
                                <a:latin typeface="Cambria Math"/>
                              </a:rPr>
                              <m:t>𝑡</m:t>
                            </m:r>
                          </m:e>
                        </m:d>
                        <m:r>
                          <a:rPr lang="en-US" altLang="zh-TW" sz="2400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sz="24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sz="2400" b="0" i="1" smtClean="0">
                                <a:latin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  <m:r>
                          <a:rPr lang="en-US" altLang="zh-TW" sz="2400" i="1">
                            <a:latin typeface="Cambria Math"/>
                          </a:rPr>
                          <m:t>, </m:t>
                        </m:r>
                        <m:r>
                          <a:rPr lang="en-US" altLang="zh-TW" sz="2400" i="1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altLang="zh-TW" sz="2400" b="0" i="1" smtClean="0">
                        <a:latin typeface="Cambria Math"/>
                      </a:rPr>
                      <m:t>=</m:t>
                    </m:r>
                    <m:r>
                      <a:rPr lang="en-US" altLang="zh-TW" sz="2400" i="1">
                        <a:latin typeface="Cambria Math"/>
                        <a:ea typeface="Cambria Math"/>
                      </a:rPr>
                      <m:t>𝜆</m:t>
                    </m:r>
                    <m:d>
                      <m:dPr>
                        <m:ctrlPr>
                          <a:rPr lang="en-US" altLang="zh-TW" sz="24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sz="2400" b="0" i="1" smtClean="0">
                                <a:latin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  <m:r>
                          <a:rPr lang="en-US" altLang="zh-TW" sz="2400" i="1">
                            <a:latin typeface="Cambria Math"/>
                          </a:rPr>
                          <m:t>,</m:t>
                        </m:r>
                        <m:r>
                          <a:rPr lang="en-US" altLang="zh-TW" sz="2400" i="1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altLang="zh-TW" sz="2400" b="0" i="1" smtClean="0">
                        <a:latin typeface="Cambria Math"/>
                      </a:rPr>
                      <m:t>−</m:t>
                    </m:r>
                    <m:r>
                      <a:rPr lang="en-US" altLang="zh-TW" sz="2400" b="0" i="1" smtClean="0">
                        <a:latin typeface="Cambria Math"/>
                      </a:rPr>
                      <m:t>𝑏</m:t>
                    </m:r>
                    <m:d>
                      <m:dPr>
                        <m:ctrlPr>
                          <a:rPr lang="en-US" altLang="zh-TW" sz="24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sz="2400" b="0" i="1" smtClean="0">
                                <a:latin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  <m:r>
                          <a:rPr lang="en-US" altLang="zh-TW" sz="2400" i="1">
                            <a:latin typeface="Cambria Math"/>
                          </a:rPr>
                          <m:t>,</m:t>
                        </m:r>
                        <m:r>
                          <a:rPr lang="en-US" altLang="zh-TW" sz="2400" i="1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altLang="zh-TW" sz="2400" i="1">
                        <a:latin typeface="Cambria Math"/>
                      </a:rPr>
                      <m:t>&gt;0</m:t>
                    </m:r>
                  </m:oMath>
                </a14:m>
                <a:r>
                  <a:rPr lang="zh-TW" altLang="en-US" sz="2400" dirty="0"/>
                  <a:t>    </a:t>
                </a:r>
                <a:endParaRPr lang="en-US" altLang="zh-TW" sz="2400" dirty="0"/>
              </a:p>
              <a:p>
                <a:pPr marL="0" indent="0">
                  <a:buNone/>
                </a:pPr>
                <a:endParaRPr lang="en-US" altLang="zh-TW" sz="2400" dirty="0"/>
              </a:p>
              <a:p>
                <a:pPr marL="0" indent="0">
                  <a:buNone/>
                </a:pPr>
                <a:r>
                  <a:rPr lang="en-US" altLang="zh-TW" sz="2400" dirty="0"/>
                  <a:t>      Then</a:t>
                </a:r>
                <a:r>
                  <a:rPr lang="en-US" altLang="zh-TW" sz="2400" dirty="0" smtClean="0"/>
                  <a:t>, </a:t>
                </a:r>
                <a14:m>
                  <m:oMath xmlns:m="http://schemas.openxmlformats.org/officeDocument/2006/math">
                    <m:r>
                      <a:rPr lang="en-US" altLang="zh-TW" sz="2400" i="1" smtClean="0">
                        <a:latin typeface="Cambria Math"/>
                        <a:ea typeface="Cambria Math"/>
                      </a:rPr>
                      <m:t>𝜆</m:t>
                    </m:r>
                    <m:d>
                      <m:dPr>
                        <m:ctrlPr>
                          <a:rPr lang="en-US" altLang="zh-TW" sz="24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sz="2400" b="0" i="1" smtClean="0">
                                <a:latin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  <m:r>
                          <a:rPr lang="en-US" altLang="zh-TW" sz="2400" i="1">
                            <a:latin typeface="Cambria Math"/>
                          </a:rPr>
                          <m:t>,</m:t>
                        </m:r>
                        <m:r>
                          <a:rPr lang="en-US" altLang="zh-TW" sz="2400" i="1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altLang="zh-TW" sz="2400" b="0" i="1" smtClean="0">
                        <a:latin typeface="Cambria Math"/>
                      </a:rPr>
                      <m:t>&gt;</m:t>
                    </m:r>
                    <m:r>
                      <a:rPr lang="en-US" altLang="zh-TW" sz="2400" b="0" i="1" smtClean="0">
                        <a:latin typeface="Cambria Math"/>
                      </a:rPr>
                      <m:t>𝑏</m:t>
                    </m:r>
                    <m:d>
                      <m:dPr>
                        <m:ctrlPr>
                          <a:rPr lang="en-US" altLang="zh-TW" sz="24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sz="2400" b="0" i="1" smtClean="0">
                                <a:latin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  <m:r>
                          <a:rPr lang="en-US" altLang="zh-TW" sz="2400" i="1">
                            <a:latin typeface="Cambria Math"/>
                          </a:rPr>
                          <m:t>,</m:t>
                        </m:r>
                        <m:r>
                          <a:rPr lang="en-US" altLang="zh-TW" sz="2400" i="1">
                            <a:latin typeface="Cambria Math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altLang="zh-TW" sz="2400" dirty="0"/>
                  <a:t>.</a:t>
                </a:r>
                <a:endParaRPr lang="zh-TW" altLang="en-US" sz="2400" dirty="0"/>
              </a:p>
              <a:p>
                <a:pPr marL="0" indent="0">
                  <a:buNone/>
                </a:pPr>
                <a:endParaRPr lang="en-US" altLang="zh-TW" dirty="0" smtClean="0"/>
              </a:p>
              <a:p>
                <a:pPr marL="0" indent="0">
                  <a:buNone/>
                </a:pPr>
                <a:r>
                  <a:rPr lang="en-US" altLang="zh-TW" sz="2800" b="1" dirty="0" smtClean="0"/>
                  <a:t>This</a:t>
                </a:r>
                <a:r>
                  <a:rPr lang="en-US" altLang="zh-TW" sz="2800" b="1" u="sng" dirty="0" smtClean="0"/>
                  <a:t> theorem </a:t>
                </a:r>
                <a:r>
                  <a:rPr lang="en-US" altLang="zh-TW" sz="2800" b="1" dirty="0" smtClean="0"/>
                  <a:t>implies that the increase of interest rate can not only trigger bond put but also trigger conversion.</a:t>
                </a:r>
                <a:endParaRPr lang="zh-TW" altLang="en-US" sz="2800" b="1" dirty="0" smtClean="0"/>
              </a:p>
              <a:p>
                <a:pPr marL="0" indent="0">
                  <a:buNone/>
                </a:pPr>
                <a:endParaRPr lang="en-US" altLang="zh-TW" dirty="0" smtClean="0"/>
              </a:p>
              <a:p>
                <a:pPr marL="0" indent="0">
                  <a:buNone/>
                </a:pPr>
                <a:endParaRPr lang="zh-TW" altLang="en-US" sz="2800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3528" y="260648"/>
                <a:ext cx="8568952" cy="6264696"/>
              </a:xfrm>
              <a:blipFill rotWithShape="1">
                <a:blip r:embed="rId2"/>
                <a:stretch>
                  <a:fillRect l="-1422" t="-779" r="-170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直線接點 3"/>
          <p:cNvCxnSpPr/>
          <p:nvPr/>
        </p:nvCxnSpPr>
        <p:spPr>
          <a:xfrm>
            <a:off x="2896001" y="2924944"/>
            <a:ext cx="50405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字方塊 4"/>
          <p:cNvSpPr txBox="1"/>
          <p:nvPr/>
        </p:nvSpPr>
        <p:spPr>
          <a:xfrm>
            <a:off x="3275856" y="2912724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>
                <a:solidFill>
                  <a:srgbClr val="FF0000"/>
                </a:solidFill>
              </a:rPr>
              <a:t>n</a:t>
            </a:r>
            <a:r>
              <a:rPr lang="en-US" altLang="zh-TW" b="1" dirty="0" smtClean="0">
                <a:solidFill>
                  <a:srgbClr val="FF0000"/>
                </a:solidFill>
              </a:rPr>
              <a:t>ot in </a:t>
            </a:r>
            <a:r>
              <a:rPr lang="en-US" altLang="zh-TW" b="1" dirty="0">
                <a:solidFill>
                  <a:srgbClr val="FF0000"/>
                </a:solidFill>
              </a:rPr>
              <a:t>U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185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>
          <a:xfrm>
            <a:off x="683568" y="2708920"/>
            <a:ext cx="7772400" cy="1470025"/>
          </a:xfrm>
        </p:spPr>
        <p:txBody>
          <a:bodyPr/>
          <a:lstStyle/>
          <a:p>
            <a:r>
              <a:rPr lang="en-US" altLang="zh-TW" dirty="0" smtClean="0"/>
              <a:t>Part 2.A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97586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橢圓 13"/>
          <p:cNvSpPr/>
          <p:nvPr/>
        </p:nvSpPr>
        <p:spPr>
          <a:xfrm>
            <a:off x="5588166" y="4286630"/>
            <a:ext cx="500066" cy="1091704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179512" y="116632"/>
                <a:ext cx="8856984" cy="655272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altLang="zh-TW" sz="2800" b="1" u="sng" dirty="0" smtClean="0"/>
                  <a:t>Theorem</a:t>
                </a:r>
                <a:r>
                  <a:rPr lang="en-US" altLang="zh-TW" sz="2800" dirty="0" smtClean="0"/>
                  <a:t>   (given the host bond price)</a:t>
                </a:r>
              </a:p>
              <a:p>
                <a:pPr marL="0" indent="0">
                  <a:buNone/>
                </a:pPr>
                <a:r>
                  <a:rPr lang="en-US" altLang="zh-TW" sz="2800" dirty="0"/>
                  <a:t> </a:t>
                </a:r>
                <a:r>
                  <a:rPr lang="en-US" altLang="zh-TW" sz="2800" dirty="0" smtClean="0"/>
                  <a:t>   Let </a:t>
                </a:r>
                <a14:m>
                  <m:oMath xmlns:m="http://schemas.openxmlformats.org/officeDocument/2006/math">
                    <m:r>
                      <a:rPr lang="en-US" altLang="zh-TW" sz="2800" i="1">
                        <a:latin typeface="Cambria Math"/>
                      </a:rPr>
                      <m:t>𝑡</m:t>
                    </m:r>
                    <m:r>
                      <a:rPr lang="en-US" altLang="zh-TW" sz="2800" i="1">
                        <a:latin typeface="Cambria Math"/>
                        <a:ea typeface="Cambria Math"/>
                      </a:rPr>
                      <m:t>∈[0,</m:t>
                    </m:r>
                    <m:r>
                      <a:rPr lang="en-US" altLang="zh-TW" sz="2800" b="0" i="1" smtClean="0">
                        <a:latin typeface="Cambria Math"/>
                        <a:ea typeface="Cambria Math"/>
                      </a:rPr>
                      <m:t>𝑇</m:t>
                    </m:r>
                    <m:r>
                      <a:rPr lang="en-US" altLang="zh-TW" sz="2800" i="1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zh-TW" altLang="en-US" sz="2800" dirty="0"/>
                  <a:t> </a:t>
                </a:r>
                <a:r>
                  <a:rPr lang="en-US" altLang="zh-TW" sz="2800" dirty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2800" i="1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altLang="zh-TW" sz="2800" i="1"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a:rPr lang="en-US" altLang="zh-TW" sz="2800" i="1">
                        <a:latin typeface="Cambria Math"/>
                      </a:rPr>
                      <m:t>&gt;0</m:t>
                    </m:r>
                  </m:oMath>
                </a14:m>
                <a:r>
                  <a:rPr lang="en-US" altLang="zh-TW" sz="2800" dirty="0" smtClean="0"/>
                  <a:t> </a:t>
                </a:r>
              </a:p>
              <a:p>
                <a:pPr marL="0" indent="0">
                  <a:buNone/>
                </a:pPr>
                <a:r>
                  <a:rPr lang="en-US" altLang="zh-TW" sz="2800" dirty="0"/>
                  <a:t> </a:t>
                </a:r>
                <a:r>
                  <a:rPr lang="en-US" altLang="zh-TW" sz="2800" dirty="0" smtClean="0"/>
                  <a:t>   </a:t>
                </a:r>
              </a:p>
              <a:p>
                <a:pPr marL="0" indent="0">
                  <a:buNone/>
                </a:pPr>
                <a:r>
                  <a:rPr lang="en-US" altLang="zh-TW" sz="2800" dirty="0"/>
                  <a:t> </a:t>
                </a:r>
                <a:r>
                  <a:rPr lang="en-US" altLang="zh-TW" sz="2800" dirty="0" smtClean="0"/>
                  <a:t>   1.  For the pure convertible bond, there exists a critical</a:t>
                </a:r>
              </a:p>
              <a:p>
                <a:pPr marL="0" indent="0">
                  <a:buNone/>
                </a:pPr>
                <a:r>
                  <a:rPr lang="en-US" altLang="zh-TW" sz="2800" dirty="0"/>
                  <a:t> </a:t>
                </a:r>
                <a:r>
                  <a:rPr lang="en-US" altLang="zh-TW" sz="2800" dirty="0" smtClean="0"/>
                  <a:t>         firm value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8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2800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altLang="zh-TW" sz="2800" b="0" i="1" smtClean="0">
                            <a:latin typeface="Cambria Math"/>
                          </a:rPr>
                          <m:t>𝐶𝐵</m:t>
                        </m:r>
                      </m:sub>
                    </m:sSub>
                    <m:d>
                      <m:dPr>
                        <m:ctrlPr>
                          <a:rPr lang="en-US" altLang="zh-TW" sz="2800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8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sz="2800" b="0" i="1" smtClean="0"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n-US" altLang="zh-TW" sz="2800" b="0" i="1" smtClean="0"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  <m:r>
                          <a:rPr lang="en-US" altLang="zh-TW" sz="2800" b="0" i="1" smtClean="0">
                            <a:latin typeface="Cambria Math"/>
                          </a:rPr>
                          <m:t>,</m:t>
                        </m:r>
                        <m:r>
                          <a:rPr lang="en-US" altLang="zh-TW" sz="2800" b="0" i="1" smtClean="0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altLang="zh-TW" sz="2800" b="0" i="1" smtClean="0">
                        <a:latin typeface="Cambria Math"/>
                      </a:rPr>
                      <m:t>&gt;</m:t>
                    </m:r>
                    <m:sSub>
                      <m:sSubPr>
                        <m:ctrlPr>
                          <a:rPr lang="en-US" altLang="zh-TW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2800" b="0" i="1" smtClean="0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altLang="zh-TW" sz="2800" b="0" i="1" smtClean="0">
                            <a:latin typeface="Cambria Math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altLang="zh-TW" sz="2800" dirty="0" smtClean="0"/>
                  <a:t> such that it is optimal to </a:t>
                </a:r>
              </a:p>
              <a:p>
                <a:pPr marL="0" indent="0">
                  <a:buNone/>
                </a:pPr>
                <a:r>
                  <a:rPr lang="en-US" altLang="zh-TW" sz="2800" dirty="0"/>
                  <a:t> </a:t>
                </a:r>
                <a:r>
                  <a:rPr lang="en-US" altLang="zh-TW" sz="2800" dirty="0" smtClean="0"/>
                  <a:t>         default if and only if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8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2800" b="0" i="1" smtClean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altLang="zh-TW" sz="2800" b="0" i="1" smtClean="0">
                            <a:latin typeface="Cambria Math"/>
                          </a:rPr>
                          <m:t>𝑡</m:t>
                        </m:r>
                      </m:sub>
                    </m:sSub>
                    <m:sSub>
                      <m:sSubPr>
                        <m:ctrlPr>
                          <a:rPr lang="en-US" altLang="zh-TW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2800" i="1">
                            <a:latin typeface="Cambria Math"/>
                            <a:ea typeface="Cambria Math"/>
                          </a:rPr>
                          <m:t>≥</m:t>
                        </m:r>
                        <m:r>
                          <a:rPr lang="en-US" altLang="zh-TW" sz="2800" i="1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altLang="zh-TW" sz="2800" b="0" i="1" smtClean="0">
                            <a:latin typeface="Cambria Math"/>
                          </a:rPr>
                          <m:t>𝐶𝐵</m:t>
                        </m:r>
                      </m:sub>
                    </m:sSub>
                    <m:d>
                      <m:dPr>
                        <m:ctrlPr>
                          <a:rPr lang="en-US" altLang="zh-TW" sz="28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sz="2800" i="1"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n-US" altLang="zh-TW" sz="2800" i="1"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  <m:r>
                          <a:rPr lang="en-US" altLang="zh-TW" sz="2800" i="1">
                            <a:latin typeface="Cambria Math"/>
                          </a:rPr>
                          <m:t>,</m:t>
                        </m:r>
                        <m:r>
                          <a:rPr lang="en-US" altLang="zh-TW" sz="2800" i="1">
                            <a:latin typeface="Cambria Math"/>
                          </a:rPr>
                          <m:t>𝑡</m:t>
                        </m:r>
                      </m:e>
                    </m:d>
                  </m:oMath>
                </a14:m>
                <a:endParaRPr lang="en-US" altLang="zh-TW" sz="2800" dirty="0"/>
              </a:p>
              <a:p>
                <a:pPr marL="0" indent="0">
                  <a:buNone/>
                </a:pPr>
                <a:endParaRPr lang="en-US" altLang="zh-TW" dirty="0" smtClean="0"/>
              </a:p>
              <a:p>
                <a:pPr marL="0" indent="0">
                  <a:buNone/>
                </a:pPr>
                <a:endParaRPr lang="zh-TW" altLang="en-US" sz="2800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9512" y="116632"/>
                <a:ext cx="8856984" cy="6552728"/>
              </a:xfrm>
              <a:blipFill rotWithShape="1">
                <a:blip r:embed="rId2"/>
                <a:stretch>
                  <a:fillRect l="-1376" t="-83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群組 4"/>
          <p:cNvGrpSpPr/>
          <p:nvPr/>
        </p:nvGrpSpPr>
        <p:grpSpPr>
          <a:xfrm>
            <a:off x="3970311" y="3533325"/>
            <a:ext cx="2210802" cy="2794678"/>
            <a:chOff x="6860154" y="3017069"/>
            <a:chExt cx="2210802" cy="2794678"/>
          </a:xfrm>
        </p:grpSpPr>
        <p:cxnSp>
          <p:nvCxnSpPr>
            <p:cNvPr id="6" name="直線單箭頭接點 5"/>
            <p:cNvCxnSpPr/>
            <p:nvPr/>
          </p:nvCxnSpPr>
          <p:spPr>
            <a:xfrm rot="5400000" flipH="1" flipV="1">
              <a:off x="7619959" y="4703664"/>
              <a:ext cx="2214578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文字方塊 6"/>
                <p:cNvSpPr txBox="1"/>
                <p:nvPr/>
              </p:nvSpPr>
              <p:spPr>
                <a:xfrm>
                  <a:off x="8385127" y="3017069"/>
                  <a:ext cx="685829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3200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sz="3200" b="1" i="1" smtClean="0">
                                <a:latin typeface="Cambria Math"/>
                              </a:rPr>
                              <m:t>𝑽</m:t>
                            </m:r>
                          </m:e>
                          <m:sub>
                            <m:r>
                              <a:rPr lang="en-US" altLang="zh-TW" sz="3200" b="1" i="1" smtClean="0">
                                <a:latin typeface="Cambria Math"/>
                              </a:rPr>
                              <m:t>𝒕</m:t>
                            </m:r>
                          </m:sub>
                        </m:sSub>
                      </m:oMath>
                    </m:oMathPara>
                  </a14:m>
                  <a:endParaRPr lang="zh-TW" altLang="en-US" sz="3200" b="1" dirty="0"/>
                </a:p>
              </p:txBody>
            </p:sp>
          </mc:Choice>
          <mc:Fallback xmlns="">
            <p:sp>
              <p:nvSpPr>
                <p:cNvPr id="7" name="文字方塊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85127" y="3017069"/>
                  <a:ext cx="685829" cy="584775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文字方塊 7"/>
                <p:cNvSpPr txBox="1"/>
                <p:nvPr/>
              </p:nvSpPr>
              <p:spPr>
                <a:xfrm>
                  <a:off x="6860154" y="4538913"/>
                  <a:ext cx="2025747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TW" sz="3200" b="1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sz="3200" b="1" i="1" dirty="0" smtClean="0">
                              <a:latin typeface="Cambria Math"/>
                            </a:rPr>
                            <m:t>𝒗</m:t>
                          </m:r>
                        </m:e>
                        <m:sub>
                          <m:r>
                            <a:rPr lang="en-US" altLang="zh-TW" sz="3200" b="1" i="1" dirty="0" smtClean="0">
                              <a:latin typeface="Cambria Math"/>
                            </a:rPr>
                            <m:t>𝑪𝑩</m:t>
                          </m:r>
                        </m:sub>
                      </m:sSub>
                    </m:oMath>
                  </a14:m>
                  <a:r>
                    <a:rPr lang="en-US" altLang="zh-TW" sz="3200" b="1" dirty="0" smtClean="0"/>
                    <a:t>(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TW" sz="32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sz="3200" b="1" i="1" smtClean="0">
                              <a:latin typeface="Cambria Math"/>
                            </a:rPr>
                            <m:t>𝑷</m:t>
                          </m:r>
                        </m:e>
                        <m:sub>
                          <m:r>
                            <a:rPr lang="en-US" altLang="zh-TW" sz="3200" b="1" i="1" smtClean="0">
                              <a:latin typeface="Cambria Math"/>
                            </a:rPr>
                            <m:t>𝒕</m:t>
                          </m:r>
                        </m:sub>
                      </m:sSub>
                    </m:oMath>
                  </a14:m>
                  <a:r>
                    <a:rPr lang="en-US" altLang="zh-TW" sz="3200" b="1" dirty="0" smtClean="0"/>
                    <a:t>,t)</a:t>
                  </a:r>
                  <a:r>
                    <a:rPr lang="en-US" altLang="zh-TW" sz="3200" b="1" baseline="-25000" dirty="0" smtClean="0"/>
                    <a:t>  </a:t>
                  </a:r>
                  <a:r>
                    <a:rPr lang="en-US" altLang="zh-TW" sz="3200" b="1" dirty="0" smtClean="0"/>
                    <a:t>-</a:t>
                  </a:r>
                  <a:endParaRPr lang="zh-TW" altLang="en-US" sz="3200" b="1" dirty="0"/>
                </a:p>
              </p:txBody>
            </p:sp>
          </mc:Choice>
          <mc:Fallback xmlns="">
            <p:sp>
              <p:nvSpPr>
                <p:cNvPr id="8" name="文字方塊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60154" y="4538913"/>
                  <a:ext cx="2025747" cy="584775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t="-12500" r="-6907" b="-34375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5114981" y="5522567"/>
                <a:ext cx="85895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3200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3200" b="1" i="1" smtClean="0">
                            <a:latin typeface="Cambria Math"/>
                          </a:rPr>
                          <m:t>𝑷</m:t>
                        </m:r>
                      </m:e>
                      <m:sub>
                        <m:r>
                          <a:rPr lang="en-US" altLang="zh-TW" sz="3200" b="1" i="1" smtClean="0">
                            <a:latin typeface="Cambria Math"/>
                          </a:rPr>
                          <m:t>𝒕</m:t>
                        </m:r>
                      </m:sub>
                    </m:sSub>
                  </m:oMath>
                </a14:m>
                <a:r>
                  <a:rPr lang="en-US" altLang="zh-TW" sz="3200" b="1" baseline="-25000" dirty="0" smtClean="0"/>
                  <a:t>  </a:t>
                </a:r>
                <a:r>
                  <a:rPr lang="en-US" altLang="zh-TW" sz="3200" b="1" dirty="0" smtClean="0"/>
                  <a:t>-</a:t>
                </a:r>
                <a:endParaRPr lang="zh-TW" altLang="en-US" sz="3200" b="1" dirty="0"/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4981" y="5522567"/>
                <a:ext cx="858953" cy="584775"/>
              </a:xfrm>
              <a:prstGeom prst="rect">
                <a:avLst/>
              </a:prstGeom>
              <a:blipFill rotWithShape="1">
                <a:blip r:embed="rId8"/>
                <a:stretch>
                  <a:fillRect t="-12500" r="-17730" b="-3437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文字方塊 9"/>
          <p:cNvSpPr txBox="1"/>
          <p:nvPr/>
        </p:nvSpPr>
        <p:spPr>
          <a:xfrm>
            <a:off x="1099898" y="4624282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 smtClean="0"/>
              <a:t>Intrinsic Value </a:t>
            </a:r>
            <a:endParaRPr lang="zh-TW" altLang="en-US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/>
              <p:cNvSpPr/>
              <p:nvPr/>
            </p:nvSpPr>
            <p:spPr>
              <a:xfrm>
                <a:off x="1120284" y="5085947"/>
                <a:ext cx="200606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80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sz="2800" i="1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sz="280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800" b="0" i="1" smtClean="0">
                                      <a:latin typeface="Cambria Math"/>
                                    </a:rPr>
                                    <m:t>𝑧𝑉</m:t>
                                  </m:r>
                                </m:e>
                                <m:sub>
                                  <m:r>
                                    <a:rPr lang="en-US" altLang="zh-TW" sz="2800" b="0" i="1" smtClean="0">
                                      <a:latin typeface="Cambria Math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altLang="zh-TW" sz="2800" b="0" i="1" smtClean="0">
                                  <a:latin typeface="Cambria Math"/>
                                </a:rPr>
                                <m:t>−</m:t>
                              </m:r>
                              <m:sSubSup>
                                <m:sSubSupPr>
                                  <m:ctrlPr>
                                    <a:rPr lang="en-US" altLang="zh-TW" sz="2800" i="1" smtClean="0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TW" sz="2800" i="1">
                                      <a:latin typeface="Cambria Math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altLang="zh-TW" sz="2800" b="0" i="1" smtClean="0">
                                      <a:latin typeface="Cambria Math"/>
                                    </a:rPr>
                                    <m:t>𝑡</m:t>
                                  </m:r>
                                </m:sub>
                                <m:sup/>
                              </m:sSubSup>
                            </m:e>
                          </m:d>
                        </m:e>
                        <m:sup>
                          <m:r>
                            <a:rPr lang="en-US" altLang="zh-TW" sz="2800" i="1">
                              <a:latin typeface="Cambria Math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0284" y="5085947"/>
                <a:ext cx="2006062" cy="52322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手繪多邊形 11"/>
          <p:cNvSpPr/>
          <p:nvPr/>
        </p:nvSpPr>
        <p:spPr>
          <a:xfrm>
            <a:off x="5959873" y="4208866"/>
            <a:ext cx="256717" cy="1606088"/>
          </a:xfrm>
          <a:custGeom>
            <a:avLst/>
            <a:gdLst>
              <a:gd name="connsiteX0" fmla="*/ 16042 w 256717"/>
              <a:gd name="connsiteY0" fmla="*/ 0 h 1251284"/>
              <a:gd name="connsiteX1" fmla="*/ 256674 w 256717"/>
              <a:gd name="connsiteY1" fmla="*/ 625642 h 1251284"/>
              <a:gd name="connsiteX2" fmla="*/ 0 w 256717"/>
              <a:gd name="connsiteY2" fmla="*/ 1251284 h 1251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6717" h="1251284">
                <a:moveTo>
                  <a:pt x="16042" y="0"/>
                </a:moveTo>
                <a:cubicBezTo>
                  <a:pt x="137695" y="208547"/>
                  <a:pt x="259348" y="417095"/>
                  <a:pt x="256674" y="625642"/>
                </a:cubicBezTo>
                <a:cubicBezTo>
                  <a:pt x="254000" y="834189"/>
                  <a:pt x="127000" y="1042736"/>
                  <a:pt x="0" y="1251284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文字方塊 12"/>
          <p:cNvSpPr txBox="1"/>
          <p:nvPr/>
        </p:nvSpPr>
        <p:spPr>
          <a:xfrm>
            <a:off x="6347197" y="4733470"/>
            <a:ext cx="15340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>
                <a:solidFill>
                  <a:srgbClr val="FF0000"/>
                </a:solidFill>
              </a:rPr>
              <a:t>i</a:t>
            </a:r>
            <a:r>
              <a:rPr lang="en-US" altLang="zh-TW" b="1" dirty="0" smtClean="0">
                <a:solidFill>
                  <a:srgbClr val="FF0000"/>
                </a:solidFill>
              </a:rPr>
              <a:t>n the money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4150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2662</TotalTime>
  <Words>6275</Words>
  <Application>Microsoft Office PowerPoint</Application>
  <PresentationFormat>如螢幕大小 (4:3)</PresentationFormat>
  <Paragraphs>383</Paragraphs>
  <Slides>40</Slides>
  <Notes>9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40</vt:i4>
      </vt:variant>
    </vt:vector>
  </HeadingPairs>
  <TitlesOfParts>
    <vt:vector size="41" baseType="lpstr">
      <vt:lpstr>Office 佈景主題</vt:lpstr>
      <vt:lpstr>Optimal Conversion and Put Policies </vt:lpstr>
      <vt:lpstr>PowerPoint 簡報</vt:lpstr>
      <vt:lpstr>Part 1</vt:lpstr>
      <vt:lpstr>PowerPoint 簡報</vt:lpstr>
      <vt:lpstr>PowerPoint 簡報</vt:lpstr>
      <vt:lpstr>PowerPoint 簡報</vt:lpstr>
      <vt:lpstr>PowerPoint 簡報</vt:lpstr>
      <vt:lpstr>Part 2.A</vt:lpstr>
      <vt:lpstr>PowerPoint 簡報</vt:lpstr>
      <vt:lpstr>PowerPoint 簡報</vt:lpstr>
      <vt:lpstr>PowerPoint 簡報</vt:lpstr>
      <vt:lpstr>PowerPoint 簡報</vt:lpstr>
      <vt:lpstr>Part 2.B</vt:lpstr>
      <vt:lpstr>Bond Valuation</vt:lpstr>
      <vt:lpstr>Part 2.B-1</vt:lpstr>
      <vt:lpstr>PowerPoint 簡報</vt:lpstr>
      <vt:lpstr>PowerPoint 簡報</vt:lpstr>
      <vt:lpstr>PowerPoint 簡報</vt:lpstr>
      <vt:lpstr>PowerPoint 簡報</vt:lpstr>
      <vt:lpstr>Part 2.B-2</vt:lpstr>
      <vt:lpstr>PowerPoint 簡報</vt:lpstr>
      <vt:lpstr>PowerPoint 簡報</vt:lpstr>
      <vt:lpstr>PowerPoint 簡報</vt:lpstr>
      <vt:lpstr>Part 3.A</vt:lpstr>
      <vt:lpstr>PowerPoint 簡報</vt:lpstr>
      <vt:lpstr>PowerPoint 簡報</vt:lpstr>
      <vt:lpstr>PowerPoint 簡報</vt:lpstr>
      <vt:lpstr>V_t^((1))&lt;V_t^((2))⟹b_CB (V_t^((1) ),t)≤b_CB (V_t^((2) ),t)</vt:lpstr>
      <vt:lpstr>PowerPoint 簡報</vt:lpstr>
      <vt:lpstr>P_t^((1))&gt;P_t^((2))⟹v_CB (P_t^((1) ),t)≥v_CB (P_t^((2) ),t)</vt:lpstr>
      <vt:lpstr>Part 3.B</vt:lpstr>
      <vt:lpstr>PowerPoint 簡報</vt:lpstr>
      <vt:lpstr>PowerPoint 簡報</vt:lpstr>
      <vt:lpstr>PowerPoint 簡報</vt:lpstr>
      <vt:lpstr>PowerPoint 簡報</vt:lpstr>
      <vt:lpstr>Part 3.C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Optimal Put and Conversion Policies</dc:title>
  <dc:creator>lab313</dc:creator>
  <cp:lastModifiedBy>lab313</cp:lastModifiedBy>
  <cp:revision>67</cp:revision>
  <dcterms:created xsi:type="dcterms:W3CDTF">2012-03-27T03:37:23Z</dcterms:created>
  <dcterms:modified xsi:type="dcterms:W3CDTF">2012-03-31T03:36:03Z</dcterms:modified>
</cp:coreProperties>
</file>